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3"/>
  </p:notesMasterIdLst>
  <p:sldIdLst>
    <p:sldId id="256" r:id="rId2"/>
    <p:sldId id="284" r:id="rId3"/>
    <p:sldId id="288" r:id="rId4"/>
    <p:sldId id="289" r:id="rId5"/>
    <p:sldId id="262" r:id="rId6"/>
    <p:sldId id="263" r:id="rId7"/>
    <p:sldId id="264" r:id="rId8"/>
    <p:sldId id="265" r:id="rId9"/>
    <p:sldId id="285" r:id="rId10"/>
    <p:sldId id="267" r:id="rId11"/>
    <p:sldId id="268" r:id="rId12"/>
    <p:sldId id="269" r:id="rId13"/>
    <p:sldId id="270" r:id="rId14"/>
    <p:sldId id="271" r:id="rId15"/>
    <p:sldId id="286" r:id="rId16"/>
    <p:sldId id="272" r:id="rId17"/>
    <p:sldId id="273" r:id="rId18"/>
    <p:sldId id="260" r:id="rId19"/>
    <p:sldId id="261" r:id="rId20"/>
    <p:sldId id="282" r:id="rId21"/>
    <p:sldId id="287"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Lato Light" panose="020F0302020204030203" charset="0"/>
      <p:regular r:id="rId28"/>
      <p:bold r:id="rId29"/>
      <p:italic r:id="rId30"/>
      <p:boldItalic r:id="rId31"/>
    </p:embeddedFont>
    <p:embeddedFont>
      <p:font typeface="Montserrat" panose="000005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D143B7-576C-3E8D-C6E9-D1C3F11C0136}" v="27" dt="2020-01-19T16:40:29.579"/>
    <p1510:client id="{4744A52F-A34B-9B49-F76B-558452098D5E}" v="1" dt="2020-01-19T01:21:32.516"/>
    <p1510:client id="{B1266E05-CFF7-4115-8711-C232664A97C1}" v="5" dt="2020-01-19T01:12:02.955"/>
    <p1510:client id="{B255A79B-FEC0-508D-2195-3174A3FF79FE}" v="66" dt="2020-01-19T01:07:15.987"/>
  </p1510:revLst>
</p1510:revInfo>
</file>

<file path=ppt/tableStyles.xml><?xml version="1.0" encoding="utf-8"?>
<a:tblStyleLst xmlns:a="http://schemas.openxmlformats.org/drawingml/2006/main" def="{FBCCAC56-B731-4D4C-9E43-DC0323D2DF90}">
  <a:tblStyle styleId="{FBCCAC56-B731-4D4C-9E43-DC0323D2DF90}"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DF4E8"/>
          </a:solidFill>
        </a:fill>
      </a:tcStyle>
    </a:wholeTbl>
    <a:band1H>
      <a:tcTxStyle/>
      <a:tcStyle>
        <a:tcBdr/>
        <a:fill>
          <a:solidFill>
            <a:srgbClr val="DAE9CE"/>
          </a:solidFill>
        </a:fill>
      </a:tcStyle>
    </a:band1H>
    <a:band2H>
      <a:tcTxStyle/>
      <a:tcStyle>
        <a:tcBdr/>
      </a:tcStyle>
    </a:band2H>
    <a:band1V>
      <a:tcTxStyle/>
      <a:tcStyle>
        <a:tcBdr/>
        <a:fill>
          <a:solidFill>
            <a:srgbClr val="DAE9CE"/>
          </a:solidFill>
        </a:fill>
      </a:tcStyle>
    </a:band1V>
    <a:band2V>
      <a:tcTxStyle/>
      <a:tcStyle>
        <a:tcBdr/>
      </a:tcStyle>
    </a:band2V>
    <a:lastCol>
      <a:tcTxStyle b="on" i="off">
        <a:font>
          <a:latin typeface="Calibri"/>
          <a:ea typeface="Calibri"/>
          <a:cs typeface="Calibri"/>
        </a:font>
        <a:schemeClr val="lt1"/>
      </a:tcTxStyle>
      <a:tcStyle>
        <a:tcBdr/>
        <a:fill>
          <a:solidFill>
            <a:schemeClr val="accent2"/>
          </a:solidFill>
        </a:fill>
      </a:tcStyle>
    </a:lastCol>
    <a:firstCol>
      <a:tcTxStyle b="on" i="off">
        <a:font>
          <a:latin typeface="Calibri"/>
          <a:ea typeface="Calibri"/>
          <a:cs typeface="Calibri"/>
        </a:font>
        <a:schemeClr val="lt1"/>
      </a:tcTxStyle>
      <a:tcStyle>
        <a:tcBdr/>
        <a:fill>
          <a:solidFill>
            <a:schemeClr val="accent2"/>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2"/>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2"/>
          </a:solidFill>
        </a:fill>
      </a:tcStyle>
    </a:firstRow>
    <a:neCell>
      <a:tcTxStyle/>
      <a:tcStyle>
        <a:tcBdr/>
      </a:tcStyle>
    </a:neCell>
    <a:nwCell>
      <a:tcTxStyle/>
      <a:tcStyle>
        <a:tcBdr/>
      </a:tcStyle>
    </a:nwCell>
  </a:tblStyle>
  <a:tblStyle styleId="{8622E880-09F7-4256-AF0F-A318D1B736D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17" autoAdjust="0"/>
    <p:restoredTop sz="72738" autoAdjust="0"/>
  </p:normalViewPr>
  <p:slideViewPr>
    <p:cSldViewPr snapToGrid="0">
      <p:cViewPr varScale="1">
        <p:scale>
          <a:sx n="109" d="100"/>
          <a:sy n="109" d="100"/>
        </p:scale>
        <p:origin x="1884"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bis.org/manual/dataformat#obis-env-data"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obis.org/manual/darwincore/#event"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FR" dirty="0"/>
              <a:t>Depuis le tout début, OBIS s'est fait le champion de l'utilisation de normes internationales pour les données biogéographiques. Sans un accord sur l'application des normes et des protocoles, OBIS n'aurait pas été en mesure de créer une grande base de données centrale. Nous allons passer en revue les normes acceptées par OBIS via Darwin </a:t>
            </a:r>
            <a:r>
              <a:rPr lang="fr-FR" dirty="0" err="1"/>
              <a:t>Core</a:t>
            </a:r>
            <a:r>
              <a:rPr lang="fr-FR" dirty="0"/>
              <a:t> tout au long de la journée.</a:t>
            </a:r>
            <a:endParaRPr dirty="0">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c9ce2894b_0_1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g7c9ce2894b_0_137: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1" dirty="0" err="1"/>
              <a:t>decimalLatitude</a:t>
            </a:r>
            <a:r>
              <a:rPr lang="en-CA" b="1" dirty="0"/>
              <a:t> and </a:t>
            </a:r>
            <a:r>
              <a:rPr lang="en-CA" b="1" dirty="0" err="1"/>
              <a:t>decimalLongitude</a:t>
            </a:r>
            <a:r>
              <a:rPr lang="en-CA" b="1" dirty="0"/>
              <a:t>: </a:t>
            </a:r>
            <a:r>
              <a:rPr lang="fr-FR" b="0" dirty="0"/>
              <a:t>S</a:t>
            </a:r>
            <a:r>
              <a:rPr lang="fr-FR" dirty="0"/>
              <a:t>ont la latitude et la longitude géographiques (en degrés décimaux). Pour </a:t>
            </a:r>
            <a:r>
              <a:rPr lang="fr-FR" dirty="0" err="1"/>
              <a:t>decimalLatitude</a:t>
            </a:r>
            <a:r>
              <a:rPr lang="fr-FR" dirty="0"/>
              <a:t>, les valeurs positives sont au nord de l'équateur, les valeurs négatives sont au sud de celui-ci. Toutes les valeurs sont comprises entre -90 et 90, inclus. Pour </a:t>
            </a:r>
            <a:r>
              <a:rPr lang="fr-FR" dirty="0" err="1"/>
              <a:t>decimalLongitude</a:t>
            </a:r>
            <a:r>
              <a:rPr lang="fr-FR" dirty="0"/>
              <a:t>, les valeurs positives sont à l'est du méridien de Greenwich, les valeurs négatives sont à l'ouest de celui-ci. Toutes les valeurs sont comprises entre -180 et 180, inclus. Le nombre de décimales doit être approprié pour le niveau d'incertitude des coordonnées </a:t>
            </a:r>
            <a:r>
              <a:rPr lang="fr-FR" dirty="0" err="1"/>
              <a:t>UncertaintyInMeters</a:t>
            </a:r>
            <a:r>
              <a:rPr lang="fr-FR" dirty="0"/>
              <a:t> (au moins dans un ordre de grandeur).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1" dirty="0" err="1"/>
              <a:t>coordinateUncertaintyInMeters</a:t>
            </a:r>
            <a:r>
              <a:rPr lang="en-CA" b="1" dirty="0"/>
              <a:t>:</a:t>
            </a:r>
            <a:r>
              <a:rPr lang="en-CA" dirty="0"/>
              <a:t> </a:t>
            </a:r>
            <a:r>
              <a:rPr lang="fr-FR" dirty="0"/>
              <a:t>Est le rayon du plus petit cercle autour de la position donnée contenant l'emplacement entier.</a:t>
            </a:r>
            <a:endParaRPr lang="en-CA" dirty="0"/>
          </a:p>
          <a:p>
            <a:pPr marL="158750" indent="0">
              <a:buNone/>
            </a:pPr>
            <a:r>
              <a:rPr lang="en-CA" dirty="0"/>
              <a:t> </a:t>
            </a:r>
          </a:p>
          <a:p>
            <a:pPr marL="158750" indent="0">
              <a:buNone/>
            </a:pPr>
            <a:r>
              <a:rPr lang="en-CA" b="1" dirty="0" err="1"/>
              <a:t>geodeticDatum</a:t>
            </a:r>
            <a:r>
              <a:rPr lang="en-CA" b="1" dirty="0"/>
              <a:t>: </a:t>
            </a:r>
            <a:r>
              <a:rPr lang="fr-CA" b="0" i="0" dirty="0">
                <a:solidFill>
                  <a:srgbClr val="202124"/>
                </a:solidFill>
                <a:effectLst/>
                <a:latin typeface="Google Sans"/>
              </a:rPr>
              <a:t>Le système de référence spatiale à documenter dans cette section est celle recommandé par OBIS, </a:t>
            </a:r>
            <a:r>
              <a:rPr lang="en-CA" dirty="0"/>
              <a:t>EPSG:4326. </a:t>
            </a:r>
            <a:r>
              <a:rPr lang="fr-FR" dirty="0"/>
              <a:t>OBIS dispose d'un outil pour vérifier les coordonnées ou pour déterminer les coordonnées d'un emplacement (point, transect ou polygone) sur une carte. Cet outil permet également de géocoder les noms d'emplacement à l'aide de marineregions.org.</a:t>
            </a:r>
            <a:endParaRPr lang="en-CA" dirty="0"/>
          </a:p>
          <a:p>
            <a:pPr marL="158750" indent="0">
              <a:buNone/>
            </a:pPr>
            <a:endParaRPr lang="en-CA" dirty="0"/>
          </a:p>
          <a:p>
            <a:pPr marL="158750" indent="0">
              <a:buNone/>
            </a:pPr>
            <a:r>
              <a:rPr lang="en-CA" b="1" dirty="0"/>
              <a:t>Locality: </a:t>
            </a:r>
            <a:r>
              <a:rPr lang="fr-CA" b="0" i="0" dirty="0">
                <a:solidFill>
                  <a:srgbClr val="202124"/>
                </a:solidFill>
                <a:effectLst/>
                <a:latin typeface="Google Sans"/>
              </a:rPr>
              <a:t>Le nom du lieu ou de l'emplacement peut être fourni dans la localité, et si possible lié par un </a:t>
            </a:r>
            <a:r>
              <a:rPr lang="fr-CA" b="1" i="0" dirty="0" err="1">
                <a:solidFill>
                  <a:srgbClr val="202124"/>
                </a:solidFill>
                <a:effectLst/>
                <a:latin typeface="Google Sans"/>
              </a:rPr>
              <a:t>locationID</a:t>
            </a:r>
            <a:r>
              <a:rPr lang="fr-CA" b="0" i="0" dirty="0">
                <a:solidFill>
                  <a:srgbClr val="202124"/>
                </a:solidFill>
                <a:effectLst/>
                <a:latin typeface="Google Sans"/>
              </a:rPr>
              <a:t> en utilisant un identifiant persistant d'un journal officiel, tel que le MRGID de </a:t>
            </a:r>
            <a:r>
              <a:rPr lang="fr-CA" b="0" i="0" dirty="0" err="1">
                <a:solidFill>
                  <a:srgbClr val="202124"/>
                </a:solidFill>
                <a:effectLst/>
                <a:latin typeface="Google Sans"/>
              </a:rPr>
              <a:t>MarineRegions</a:t>
            </a:r>
            <a:r>
              <a:rPr lang="fr-CA" b="0" i="0" dirty="0">
                <a:solidFill>
                  <a:srgbClr val="202124"/>
                </a:solidFill>
                <a:effectLst/>
                <a:latin typeface="Google Sans"/>
              </a:rPr>
              <a:t>.</a:t>
            </a:r>
            <a:endParaRPr lang="en-CA" dirty="0"/>
          </a:p>
          <a:p>
            <a:pPr marL="158750" indent="0">
              <a:buNone/>
            </a:pPr>
            <a:endParaRPr lang="en-CA"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1" dirty="0" err="1"/>
              <a:t>locationID</a:t>
            </a:r>
            <a:r>
              <a:rPr lang="en-CA" b="1" dirty="0"/>
              <a:t>:</a:t>
            </a:r>
            <a:r>
              <a:rPr lang="en-CA" dirty="0"/>
              <a:t> </a:t>
            </a:r>
            <a:r>
              <a:rPr lang="fr-FR" dirty="0"/>
              <a:t>Est un identifiant pour l'ensemble des informations de localisation (par exemple l'ID de la station ou le MRGID de </a:t>
            </a:r>
            <a:r>
              <a:rPr lang="fr-FR" dirty="0" err="1"/>
              <a:t>marineregions</a:t>
            </a:r>
            <a:r>
              <a:rPr lang="fr-FR" dirty="0"/>
              <a:t>), par exemple la plaine des Baléares a un MRGID: http://marineregions.org/mrgid/3956.</a:t>
            </a:r>
            <a:endParaRPr lang="en-CA" dirty="0"/>
          </a:p>
          <a:p>
            <a:pPr marL="158750" indent="0">
              <a:buNone/>
            </a:pPr>
            <a:endParaRPr lang="en-CA" b="1" dirty="0"/>
          </a:p>
          <a:p>
            <a:pPr marL="158750" indent="0">
              <a:buNone/>
            </a:pPr>
            <a:r>
              <a:rPr lang="en-CA" b="1" dirty="0" err="1"/>
              <a:t>footprintWKT</a:t>
            </a:r>
            <a:r>
              <a:rPr lang="en-CA" b="1" dirty="0"/>
              <a:t>:</a:t>
            </a:r>
            <a:r>
              <a:rPr lang="fr-CA" dirty="0"/>
              <a:t> </a:t>
            </a:r>
            <a:r>
              <a:rPr lang="fr-CA" b="0" i="0" dirty="0">
                <a:solidFill>
                  <a:srgbClr val="202124"/>
                </a:solidFill>
                <a:effectLst/>
                <a:latin typeface="Google Sans"/>
              </a:rPr>
              <a:t>Est utilisé pour fournir des informations sur la collecte de données à partir de transects, de polygones, etc.</a:t>
            </a:r>
            <a:endParaRPr lang="en-CA" dirty="0"/>
          </a:p>
          <a:p>
            <a:pPr marL="158750" indent="0">
              <a:buNone/>
            </a:pPr>
            <a:endParaRPr lang="en-CA" dirty="0"/>
          </a:p>
          <a:p>
            <a:pPr marL="158750" indent="0">
              <a:buNone/>
            </a:pPr>
            <a:r>
              <a:rPr lang="fr-FR" dirty="0"/>
              <a:t>Si l'occurrence de l'espèce ne contient que le nom de la </a:t>
            </a:r>
            <a:r>
              <a:rPr lang="fr-FR" b="1" dirty="0"/>
              <a:t>localité</a:t>
            </a:r>
            <a:r>
              <a:rPr lang="fr-FR" dirty="0"/>
              <a:t>, mais pas les coordonnées exactes, un service de géocodage peut être utilisé pour obtenir les coordonnées. Les régions marines ont une interface de recherche pour les noms géographiques, et fournissent des coordonnées et souvent une précision en mètres, qui peuvent entrer dans </a:t>
            </a:r>
            <a:r>
              <a:rPr lang="fr-FR" b="1" dirty="0" err="1"/>
              <a:t>coordonnéeUncertaintyInMeters</a:t>
            </a:r>
            <a:r>
              <a:rPr lang="fr-FR" dirty="0"/>
              <a:t>. Google </a:t>
            </a:r>
            <a:r>
              <a:rPr lang="fr-FR" dirty="0" err="1"/>
              <a:t>maps</a:t>
            </a:r>
            <a:r>
              <a:rPr lang="fr-FR" dirty="0"/>
              <a:t> pourrait également être utilisé pour déterminer les coordonnées décimales.</a:t>
            </a:r>
          </a:p>
          <a:p>
            <a:pPr marL="158750" indent="0">
              <a:buNone/>
            </a:pPr>
            <a:r>
              <a:rPr lang="fr-FR" dirty="0"/>
              <a:t>Des informations supplémentaires sur la localité peuvent également être stockées en termes </a:t>
            </a:r>
            <a:r>
              <a:rPr lang="fr-FR" dirty="0" err="1"/>
              <a:t>DwC</a:t>
            </a:r>
            <a:r>
              <a:rPr lang="fr-FR" dirty="0"/>
              <a:t> tels que </a:t>
            </a:r>
            <a:r>
              <a:rPr lang="fr-FR" dirty="0" err="1"/>
              <a:t>waterBody</a:t>
            </a:r>
            <a:r>
              <a:rPr lang="fr-FR" dirty="0"/>
              <a:t>, </a:t>
            </a:r>
            <a:r>
              <a:rPr lang="fr-FR" dirty="0" err="1"/>
              <a:t>islandGroup</a:t>
            </a:r>
            <a:r>
              <a:rPr lang="fr-FR" dirty="0"/>
              <a:t>, île et pays. </a:t>
            </a:r>
            <a:r>
              <a:rPr lang="fr-FR" b="1" dirty="0" err="1"/>
              <a:t>locationAccordingTo</a:t>
            </a:r>
            <a:r>
              <a:rPr lang="fr-FR" dirty="0"/>
              <a:t> doit fournir le nom du répertoire géographique utilisé pour obtenir les coordonnées de la localité.</a:t>
            </a:r>
          </a:p>
          <a:p>
            <a:pPr marL="158750" indent="0">
              <a:buNone/>
            </a:pPr>
            <a:endParaRPr lang="fr-FR"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b="1" i="0" u="none" strike="noStrike" cap="none" dirty="0" err="1">
                <a:solidFill>
                  <a:schemeClr val="dk1"/>
                </a:solidFill>
              </a:rPr>
              <a:t>minimumDepthInMeters</a:t>
            </a:r>
            <a:r>
              <a:rPr lang="fr-CA" i="0" u="none" strike="noStrike" cap="none" dirty="0">
                <a:solidFill>
                  <a:schemeClr val="dk1"/>
                </a:solidFill>
              </a:rPr>
              <a:t>, </a:t>
            </a:r>
            <a:r>
              <a:rPr lang="fr-CA" b="1" i="0" u="none" strike="noStrike" cap="none" dirty="0" err="1">
                <a:solidFill>
                  <a:schemeClr val="dk1"/>
                </a:solidFill>
              </a:rPr>
              <a:t>maximumDepthInMeters</a:t>
            </a:r>
            <a:r>
              <a:rPr lang="fr-CA" b="1" i="0" u="none" strike="noStrike" cap="none" dirty="0">
                <a:solidFill>
                  <a:schemeClr val="dk1"/>
                </a:solidFill>
              </a:rPr>
              <a:t>: </a:t>
            </a:r>
            <a:r>
              <a:rPr lang="fr-FR" dirty="0"/>
              <a:t>Gardez à l'esprit que lorsque vous remplissez ces champs il doit s'agir de la profondeur à laquelle l'échantillon a été prélevé et non de la profondeur de la colonne d'eau à cet endroit.</a:t>
            </a:r>
            <a:endParaRPr lang="en-CA" dirty="0"/>
          </a:p>
          <a:p>
            <a:pPr marL="0" lvl="0" indent="0" algn="l" rtl="0">
              <a:spcBef>
                <a:spcPts val="0"/>
              </a:spcBef>
              <a:spcAft>
                <a:spcPts val="0"/>
              </a:spcAft>
              <a:buNone/>
            </a:pPr>
            <a:endParaRPr lang="en-CA"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c9ce2894b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g7c9ce2894b_0_142: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c9ce2894b_0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g7c9ce2894b_0_148: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fr-FR" dirty="0"/>
              <a:t>Une représentation WKT (</a:t>
            </a:r>
            <a:r>
              <a:rPr lang="fr-FR" dirty="0" err="1"/>
              <a:t>Well-Known</a:t>
            </a:r>
            <a:r>
              <a:rPr lang="fr-FR" dirty="0"/>
              <a:t> </a:t>
            </a:r>
            <a:r>
              <a:rPr lang="fr-FR" dirty="0" err="1"/>
              <a:t>Text</a:t>
            </a:r>
            <a:r>
              <a:rPr lang="fr-FR" dirty="0"/>
              <a:t>) de la forme de l'emplacement peut être fournie dans </a:t>
            </a:r>
            <a:r>
              <a:rPr lang="fr-FR" dirty="0" err="1"/>
              <a:t>footprintWKT</a:t>
            </a:r>
            <a:r>
              <a:rPr lang="fr-FR" dirty="0"/>
              <a:t>. Ceci est particulièrement utile pour les pistes, les transects, les remorques, les chaluts, l'étendue de l'habitat ou lorsqu'un emplacement exact n'est pas connu. Il existe un outil R pour calculer le centre de gravité et le rayon des polygones WKT.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7c9ce2894b_0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g7c9ce2894b_0_159: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CA" dirty="0"/>
              <a:t>Particulièrement utile lorsque vous avez des transects, ou des polygones (pour des durées et secteur de plongée par exemple). Il est à noter que même si vous avez cette colonne dans votre fichier de données, il est obligatoire d’avoir les colonnes </a:t>
            </a:r>
            <a:r>
              <a:rPr lang="fr-CA" dirty="0" err="1"/>
              <a:t>decimalLongitude</a:t>
            </a:r>
            <a:r>
              <a:rPr lang="fr-CA" dirty="0"/>
              <a:t>, </a:t>
            </a:r>
            <a:r>
              <a:rPr lang="fr-CA" dirty="0" err="1"/>
              <a:t>decimalLatitude</a:t>
            </a:r>
            <a:r>
              <a:rPr lang="fr-CA" dirty="0"/>
              <a:t>. Vous pouvez utiliser le centroïde de ces transects ou polygones. OBIS n’affiche pas encore des données sous la forme d’une ligne ou d’un polygone… seulement sous la forme d’un point. </a:t>
            </a:r>
          </a:p>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c9ce2894b_0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g7c9ce2894b_0_170: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fr-FR" dirty="0"/>
              <a:t>Trois exemples d'informations de localisation. Autant d'informations que possible doivent être inclus dans le fichier.</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b="1" dirty="0" err="1"/>
              <a:t>eventId</a:t>
            </a:r>
            <a:r>
              <a:rPr lang="en-CA" b="1" dirty="0"/>
              <a:t>:</a:t>
            </a:r>
            <a:r>
              <a:rPr lang="en-CA" dirty="0"/>
              <a:t> </a:t>
            </a:r>
            <a:r>
              <a:rPr lang="fr-FR" dirty="0"/>
              <a:t>Est un identifiant unique de l'événement d'échantillonnage ou d'observation.</a:t>
            </a:r>
          </a:p>
          <a:p>
            <a:pPr marL="158750" indent="0">
              <a:buNone/>
            </a:pPr>
            <a:endParaRPr lang="fr-FR" dirty="0"/>
          </a:p>
          <a:p>
            <a:pPr marL="158750" indent="0">
              <a:buNone/>
            </a:pPr>
            <a:r>
              <a:rPr lang="en-CA" b="1" dirty="0" err="1"/>
              <a:t>parentEventID</a:t>
            </a:r>
            <a:r>
              <a:rPr lang="en-CA" b="1" dirty="0"/>
              <a:t>:</a:t>
            </a:r>
            <a:r>
              <a:rPr lang="en-CA" dirty="0"/>
              <a:t> </a:t>
            </a:r>
            <a:r>
              <a:rPr lang="fr-FR" dirty="0"/>
              <a:t>Est un identifiant pour un événement parent, qui est composé d'un ou plusieurs événements de sous-échantillonnage (enfants) (</a:t>
            </a:r>
            <a:r>
              <a:rPr lang="fr-FR" dirty="0" err="1"/>
              <a:t>eventID</a:t>
            </a:r>
            <a:r>
              <a:rPr lang="fr-FR" dirty="0"/>
              <a:t>). </a:t>
            </a:r>
            <a:endParaRPr lang="en-CA" dirty="0"/>
          </a:p>
          <a:p>
            <a:pPr marL="158750" indent="0">
              <a:buNone/>
            </a:pPr>
            <a:endParaRPr lang="en-CA" dirty="0"/>
          </a:p>
          <a:p>
            <a:pPr marL="158750" indent="0">
              <a:buNone/>
            </a:pPr>
            <a:r>
              <a:rPr lang="fr-CA" dirty="0" err="1"/>
              <a:t>eventID</a:t>
            </a:r>
            <a:r>
              <a:rPr lang="fr-CA" dirty="0"/>
              <a:t> peut être utilisé pour des échantillons répliqués ou des sous-échantillons. Assurez-vous que chaque échantillon répliqué reçoit un ID d'événement unique, qui peut être basé sur l'ID d'échantillon unique de votre ensemble de données (qui peut également être enregistré dans </a:t>
            </a:r>
            <a:r>
              <a:rPr lang="fr-CA" b="1" dirty="0" err="1"/>
              <a:t>materialSampleID</a:t>
            </a:r>
            <a:r>
              <a:rPr lang="fr-CA" dirty="0"/>
              <a:t>). </a:t>
            </a:r>
          </a:p>
          <a:p>
            <a:pPr marL="158750" indent="0">
              <a:buNone/>
            </a:pPr>
            <a:endParaRPr lang="fr-CA" dirty="0"/>
          </a:p>
          <a:p>
            <a:pPr marL="158750" indent="0">
              <a:buNone/>
            </a:pPr>
            <a:r>
              <a:rPr lang="fr-CA" b="1" dirty="0" err="1"/>
              <a:t>materialSampleID</a:t>
            </a:r>
            <a:r>
              <a:rPr lang="fr-CA" b="1" dirty="0"/>
              <a:t>: </a:t>
            </a:r>
            <a:r>
              <a:rPr lang="fr-FR" dirty="0"/>
              <a:t>Un identifiant pour le </a:t>
            </a:r>
            <a:r>
              <a:rPr lang="fr-FR" dirty="0" err="1"/>
              <a:t>MaterialSample</a:t>
            </a:r>
            <a:r>
              <a:rPr lang="fr-FR" dirty="0"/>
              <a:t> (par opposition à un enregistrement numérique particulier de l'échantillon de matériau). En l'absence d'un identifiant unique global persistant, construisez-en un à partir d'une combinaison d'identifiants dans l'enregistrement qui rendra le plus étroitement unique le </a:t>
            </a:r>
            <a:r>
              <a:rPr lang="fr-FR" dirty="0" err="1"/>
              <a:t>materialSampleID</a:t>
            </a:r>
            <a:r>
              <a:rPr lang="fr-FR" dirty="0"/>
              <a:t> au niveau mondial.</a:t>
            </a:r>
            <a:endParaRPr lang="en-CA" dirty="0"/>
          </a:p>
          <a:p>
            <a:pPr marL="158750" indent="0">
              <a:buNone/>
            </a:pPr>
            <a:endParaRPr lang="fr-CA" dirty="0"/>
          </a:p>
          <a:p>
            <a:pPr marL="158750" indent="0">
              <a:buNone/>
            </a:pPr>
            <a:r>
              <a:rPr lang="fr-CA" dirty="0" err="1"/>
              <a:t>eventID</a:t>
            </a:r>
            <a:r>
              <a:rPr lang="fr-CA" dirty="0"/>
              <a:t> peut être utilisé pour des échantillons répliqués ou des sous-échantillons. Assurez-vous que chaque échantillon répliqué reçoit un ID d'événement unique, qui peut être basé sur l'ID d'échantillon unique de votre ensemble de données (qui peut également être enregistré dans </a:t>
            </a:r>
            <a:r>
              <a:rPr lang="fr-CA" dirty="0" err="1"/>
              <a:t>materialSampleID</a:t>
            </a:r>
            <a:r>
              <a:rPr lang="fr-CA" dirty="0"/>
              <a:t>). OBIS n'a pas besoin d'avoir des </a:t>
            </a:r>
            <a:r>
              <a:rPr lang="fr-CA" dirty="0" err="1"/>
              <a:t>EventID</a:t>
            </a:r>
            <a:r>
              <a:rPr lang="fr-CA" dirty="0"/>
              <a:t> et des </a:t>
            </a:r>
            <a:r>
              <a:rPr lang="fr-CA" dirty="0" err="1"/>
              <a:t>MaterialSampleID</a:t>
            </a:r>
            <a:r>
              <a:rPr lang="fr-CA" dirty="0"/>
              <a:t> séparés, mais OBIS peut traiter ces deux termes comme équivalents. L'ID d'échantillon unique pour chaque échantillon physique ou sous-échantillon pour chaque emplacement et heure est une information fortement recommandée pour la traçabilité de l'échantillon et la provenance des données. </a:t>
            </a:r>
            <a:endParaRPr lang="en-CA" dirty="0"/>
          </a:p>
          <a:p>
            <a:pPr marL="158750" indent="0">
              <a:buNone/>
            </a:pPr>
            <a:endParaRPr lang="en-CA" dirty="0"/>
          </a:p>
          <a:p>
            <a:pPr marL="158750" indent="0">
              <a:buNone/>
            </a:pPr>
            <a:r>
              <a:rPr lang="fr-CA" b="0" i="0" dirty="0">
                <a:solidFill>
                  <a:srgbClr val="202124"/>
                </a:solidFill>
                <a:effectLst/>
                <a:latin typeface="Google Sans"/>
              </a:rPr>
              <a:t>La répétition du </a:t>
            </a:r>
            <a:r>
              <a:rPr lang="fr-CA" b="0" i="0" dirty="0" err="1">
                <a:solidFill>
                  <a:srgbClr val="202124"/>
                </a:solidFill>
                <a:effectLst/>
                <a:latin typeface="Google Sans"/>
              </a:rPr>
              <a:t>parentEventID</a:t>
            </a:r>
            <a:r>
              <a:rPr lang="fr-CA" b="0" i="0" dirty="0">
                <a:solidFill>
                  <a:srgbClr val="202124"/>
                </a:solidFill>
                <a:effectLst/>
                <a:latin typeface="Google Sans"/>
              </a:rPr>
              <a:t> dans l'événement enfant (utilisez: comme délimiteur) rendra la structure de l'ensemble de données plus facile à comprendre.</a:t>
            </a:r>
          </a:p>
          <a:p>
            <a:pPr marL="158750" indent="0">
              <a:buNone/>
            </a:pPr>
            <a:endParaRPr lang="en-CA" dirty="0"/>
          </a:p>
          <a:p>
            <a:pPr marL="158750" indent="0">
              <a:buNone/>
            </a:pPr>
            <a:r>
              <a:rPr lang="en-CA" b="1" dirty="0"/>
              <a:t>Habitat:</a:t>
            </a:r>
            <a:r>
              <a:rPr lang="en-CA" dirty="0"/>
              <a:t> </a:t>
            </a:r>
            <a:r>
              <a:rPr lang="fr-FR" dirty="0"/>
              <a:t>est une catégorie ou une description de l'habitat dans lequel l'événement s'est produit (par exemple, mont sous-marin, évent hydrothermal, herbiers, rivage rocheux, intertidal, épave de navire, etc.)</a:t>
            </a: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11227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c9ce2894b_0_1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g7c9ce2894b_0_17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fr-FR" dirty="0"/>
              <a:t>Lorsqu'il s'agit d'enregistrer des valeurs d'heure, ou plutôt des valeurs de date et d'heure, il existe plusieurs formats acceptés, en fonction de la résolution de la valeur.</a:t>
            </a:r>
            <a:endParaRPr lang="en-CA" dirty="0"/>
          </a:p>
          <a:p>
            <a:pPr marL="0" lvl="0" indent="0" algn="l" rtl="0">
              <a:spcBef>
                <a:spcPts val="0"/>
              </a:spcBef>
              <a:spcAft>
                <a:spcPts val="0"/>
              </a:spcAft>
              <a:buNone/>
            </a:pPr>
            <a:endParaRPr lang="en-CA" dirty="0"/>
          </a:p>
          <a:p>
            <a:pPr marL="0" lvl="0" indent="0" algn="l" rtl="0">
              <a:spcBef>
                <a:spcPts val="0"/>
              </a:spcBef>
              <a:spcAft>
                <a:spcPts val="0"/>
              </a:spcAft>
              <a:buNone/>
            </a:pPr>
            <a:r>
              <a:rPr lang="fr-FR" dirty="0" err="1"/>
              <a:t>eventDate</a:t>
            </a:r>
            <a:r>
              <a:rPr lang="fr-FR" dirty="0"/>
              <a:t>: La date et l'heure auxquelles une occurrence a été enregistrée. Ce terme utilise la norme ISO 8601. OBIS recommande d'utiliser le format ISO 8601 étendu avec des tirets.</a:t>
            </a:r>
            <a:endParaRPr lang="en-CA" dirty="0"/>
          </a:p>
          <a:p>
            <a:pPr marL="0" lvl="0" indent="0" algn="l" rtl="0">
              <a:spcBef>
                <a:spcPts val="0"/>
              </a:spcBef>
              <a:spcAft>
                <a:spcPts val="0"/>
              </a:spcAft>
              <a:buNone/>
            </a:pPr>
            <a:endParaRPr lang="en-CA" dirty="0"/>
          </a:p>
          <a:p>
            <a:pPr marL="0" lvl="0" indent="0" algn="l" rtl="0">
              <a:spcBef>
                <a:spcPts val="0"/>
              </a:spcBef>
              <a:spcAft>
                <a:spcPts val="0"/>
              </a:spcAft>
              <a:buNone/>
            </a:pPr>
            <a:r>
              <a:rPr lang="fr-FR" dirty="0"/>
              <a:t>Les dates ISO 8601 peuvent représenter des moments dans le temps à différentes résolutions, ainsi que des intervalles de temps, qui utilisent / comme séparateur. La date et l'heure sont séparées par T. Les heures peuvent avoir un indicateur de fuseau horaire à la fin, si ce n'est pas le cas, l'heure est supposée être l'heure locale. Quand une heure est UTC, un Z est ajouté.</a:t>
            </a:r>
            <a:br>
              <a:rPr lang="en-CA" dirty="0"/>
            </a:br>
            <a:endParaRPr lang="en-CA" dirty="0"/>
          </a:p>
          <a:p>
            <a:pPr marL="0" lvl="0" indent="0" algn="l" rtl="0">
              <a:spcBef>
                <a:spcPts val="0"/>
              </a:spcBef>
              <a:spcAft>
                <a:spcPts val="0"/>
              </a:spcAft>
              <a:buNone/>
            </a:pPr>
            <a:r>
              <a:rPr lang="fr-FR" dirty="0"/>
              <a:t>Outre les numéros d'année, de mois et de jour, ISO 8601 prend également en charge les dates ordinales (numéro d'année et de jour de cette année) et les dates de semaine (année, semaine et numéro de jour de cette semaine). Ces dates sont moins courantes et ont les formats AAAA-JJJ (par exemple 2015-023) et AAAA-Www-D (par exemple 2014-W26-3).</a:t>
            </a:r>
            <a:endParaRPr lang="en-CA" dirty="0"/>
          </a:p>
          <a:p>
            <a:pPr marL="0" lvl="0" indent="0" algn="l" rtl="0">
              <a:spcBef>
                <a:spcPts val="0"/>
              </a:spcBef>
              <a:spcAft>
                <a:spcPts val="0"/>
              </a:spcAft>
              <a:buNone/>
            </a:pPr>
            <a:r>
              <a:rPr lang="fr-FR" dirty="0"/>
              <a:t>Les durées ISO 8601 ne doivent pas être utilisées.</a:t>
            </a:r>
          </a:p>
          <a:p>
            <a:pPr marL="0" lvl="0" indent="0" algn="l" rtl="0">
              <a:spcBef>
                <a:spcPts val="0"/>
              </a:spcBef>
              <a:spcAft>
                <a:spcPts val="0"/>
              </a:spcAft>
              <a:buNone/>
            </a:pPr>
            <a:endParaRPr lang="fr-FR" dirty="0"/>
          </a:p>
          <a:p>
            <a:pPr marL="0" lvl="0" indent="0" algn="l" rtl="0">
              <a:spcBef>
                <a:spcPts val="0"/>
              </a:spcBef>
              <a:spcAft>
                <a:spcPts val="0"/>
              </a:spcAft>
              <a:buNone/>
            </a:pPr>
            <a:r>
              <a:rPr lang="en" b="1" i="0" u="none" strike="noStrike" cap="none" dirty="0">
                <a:solidFill>
                  <a:schemeClr val="dk1"/>
                </a:solidFill>
              </a:rPr>
              <a:t>verbatimEventDate:</a:t>
            </a:r>
            <a:r>
              <a:rPr lang="en" i="0" u="none" strike="noStrike" cap="none" dirty="0">
                <a:solidFill>
                  <a:schemeClr val="dk1"/>
                </a:solidFill>
              </a:rPr>
              <a:t> </a:t>
            </a:r>
            <a:r>
              <a:rPr lang="fr-FR" dirty="0"/>
              <a:t>Représentation originale textuelle des informations de date et d'heure d'un événement.</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c9ce2894b_0_1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g7c9ce2894b_0_181: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fr-CA" b="0" i="0" dirty="0">
                <a:solidFill>
                  <a:srgbClr val="202124"/>
                </a:solidFill>
                <a:effectLst/>
                <a:latin typeface="Google Sans"/>
              </a:rPr>
              <a:t>Il existe également des formats fréquemment utilisés qui ne sont pas acceptables, car ils sont ambigus, incomplets</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db6f7e440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6db6f7e440_0_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Lets look at an example of a trawl survey on the great lakes.  </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6db6f7e44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 name="Google Shape;136;g6db6f7e440_0_2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FR" dirty="0"/>
              <a:t>Quand utiliser Event </a:t>
            </a:r>
            <a:r>
              <a:rPr lang="fr-FR" dirty="0" err="1"/>
              <a:t>Core</a:t>
            </a:r>
            <a:r>
              <a:rPr lang="fr-FR" dirty="0"/>
              <a:t>:</a:t>
            </a:r>
          </a:p>
          <a:p>
            <a:pPr marL="0" lvl="0" indent="0" algn="l" rtl="0">
              <a:lnSpc>
                <a:spcPct val="100000"/>
              </a:lnSpc>
              <a:spcBef>
                <a:spcPts val="0"/>
              </a:spcBef>
              <a:spcAft>
                <a:spcPts val="0"/>
              </a:spcAft>
              <a:buSzPts val="1100"/>
              <a:buNone/>
            </a:pPr>
            <a:endParaRPr lang="en-CA" b="0" i="0" dirty="0">
              <a:solidFill>
                <a:srgbClr val="000000"/>
              </a:solidFill>
              <a:effectLst/>
              <a:latin typeface="Arial"/>
            </a:endParaRPr>
          </a:p>
          <a:p>
            <a:pPr marL="0" lvl="0" indent="0" algn="l" rtl="0">
              <a:lnSpc>
                <a:spcPct val="100000"/>
              </a:lnSpc>
              <a:spcBef>
                <a:spcPts val="0"/>
              </a:spcBef>
              <a:spcAft>
                <a:spcPts val="0"/>
              </a:spcAft>
              <a:buSzPts val="1100"/>
              <a:buNone/>
            </a:pPr>
            <a:r>
              <a:rPr lang="fr-CA" b="0" i="0" dirty="0">
                <a:solidFill>
                  <a:srgbClr val="202124"/>
                </a:solidFill>
                <a:effectLst/>
                <a:latin typeface="Google Sans"/>
              </a:rPr>
              <a:t>Lorsque l'ensemble de données contient des mesures abiotiques ou d'autres mesures biologiques liées à un échantillon entier (pas un seul spécimen)</a:t>
            </a:r>
            <a:r>
              <a:rPr lang="en-CA" dirty="0"/>
              <a:t>    </a:t>
            </a:r>
          </a:p>
          <a:p>
            <a:pPr marL="0" lvl="0" indent="0" algn="l" rtl="0">
              <a:lnSpc>
                <a:spcPct val="100000"/>
              </a:lnSpc>
              <a:spcBef>
                <a:spcPts val="0"/>
              </a:spcBef>
              <a:spcAft>
                <a:spcPts val="0"/>
              </a:spcAft>
              <a:buSzPts val="1100"/>
              <a:buNone/>
            </a:pPr>
            <a:r>
              <a:rPr lang="fr-CA" b="0" i="0" dirty="0">
                <a:solidFill>
                  <a:srgbClr val="202124"/>
                </a:solidFill>
                <a:effectLst/>
                <a:latin typeface="Google Sans"/>
              </a:rPr>
              <a:t>Lorsque des détails spécifiques sont connus sur la manière dont un échantillon biologique a été prélevé et traité. Ces détails peuvent être exprimés en utilisant l'</a:t>
            </a:r>
            <a:r>
              <a:rPr lang="fr-CA" b="0" i="0" dirty="0" err="1">
                <a:solidFill>
                  <a:srgbClr val="202124"/>
                </a:solidFill>
                <a:effectLst/>
                <a:latin typeface="Google Sans"/>
              </a:rPr>
              <a:t>eMoF</a:t>
            </a:r>
            <a:r>
              <a:rPr lang="fr-CA" b="0" i="0" dirty="0">
                <a:solidFill>
                  <a:srgbClr val="202124"/>
                </a:solidFill>
                <a:effectLst/>
                <a:latin typeface="Google Sans"/>
              </a:rPr>
              <a:t> et le nouveau vocabulaire Q01.</a:t>
            </a: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fr-CA" b="0" i="0" dirty="0">
                <a:solidFill>
                  <a:srgbClr val="202124"/>
                </a:solidFill>
                <a:effectLst/>
                <a:latin typeface="Google Sans"/>
              </a:rPr>
              <a:t>Quand utiliser Occurrence </a:t>
            </a:r>
            <a:r>
              <a:rPr lang="fr-CA" b="0" i="0" dirty="0" err="1">
                <a:solidFill>
                  <a:srgbClr val="202124"/>
                </a:solidFill>
                <a:effectLst/>
                <a:latin typeface="Google Sans"/>
              </a:rPr>
              <a:t>Core</a:t>
            </a:r>
            <a:endParaRPr lang="fr-CA" b="0" i="0" dirty="0">
              <a:solidFill>
                <a:srgbClr val="202124"/>
              </a:solidFill>
              <a:effectLst/>
              <a:latin typeface="Google Sans"/>
            </a:endParaRP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fr-FR" dirty="0"/>
              <a:t>Aucune information sur la manière dont les données ont été échantillonnées ou les échantillons ont été traités.</a:t>
            </a:r>
            <a:endParaRPr lang="en-CA" dirty="0"/>
          </a:p>
          <a:p>
            <a:pPr marL="0" lvl="0" indent="0" algn="l" rtl="0">
              <a:lnSpc>
                <a:spcPct val="100000"/>
              </a:lnSpc>
              <a:spcBef>
                <a:spcPts val="0"/>
              </a:spcBef>
              <a:spcAft>
                <a:spcPts val="0"/>
              </a:spcAft>
              <a:buSzPts val="1100"/>
              <a:buNone/>
            </a:pPr>
            <a:r>
              <a:rPr lang="fr-FR" dirty="0"/>
              <a:t>Aucune mesure abiotique n'est prise ou fournie</a:t>
            </a:r>
            <a:r>
              <a:rPr lang="en-CA" dirty="0"/>
              <a:t>    </a:t>
            </a:r>
          </a:p>
          <a:p>
            <a:pPr marL="0" lvl="0" indent="0" algn="l" rtl="0">
              <a:lnSpc>
                <a:spcPct val="100000"/>
              </a:lnSpc>
              <a:spcBef>
                <a:spcPts val="0"/>
              </a:spcBef>
              <a:spcAft>
                <a:spcPts val="0"/>
              </a:spcAft>
              <a:buSzPts val="1100"/>
              <a:buNone/>
            </a:pPr>
            <a:r>
              <a:rPr lang="fr-FR" dirty="0"/>
              <a:t>Les mesures biologiques sont effectuées sur des spécimens individuels (chaque spécimen est un seul enregistrement d'occurrence)</a:t>
            </a:r>
            <a:endParaRPr lang="en-CA" dirty="0"/>
          </a:p>
          <a:p>
            <a:pPr marL="0" lvl="0" indent="0" algn="l" rtl="0">
              <a:lnSpc>
                <a:spcPct val="100000"/>
              </a:lnSpc>
              <a:spcBef>
                <a:spcPts val="0"/>
              </a:spcBef>
              <a:spcAft>
                <a:spcPts val="0"/>
              </a:spcAft>
              <a:buSzPts val="1100"/>
              <a:buNone/>
            </a:pPr>
            <a:r>
              <a:rPr lang="fr-FR" dirty="0"/>
              <a:t>C'est souvent le cas pour les collections de musées, les citations d'occurrences de la littérature, les observations individuelles.</a:t>
            </a:r>
            <a:endParaRPr lang="en-CA"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c9ce2894b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g7c9ce2894b_0_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fr-CA" b="0" i="0" dirty="0">
                <a:solidFill>
                  <a:srgbClr val="202124"/>
                </a:solidFill>
                <a:effectLst/>
                <a:latin typeface="Google Sans"/>
              </a:rPr>
              <a:t>Darwin </a:t>
            </a:r>
            <a:r>
              <a:rPr lang="fr-CA" b="0" i="0" dirty="0" err="1">
                <a:solidFill>
                  <a:srgbClr val="202124"/>
                </a:solidFill>
                <a:effectLst/>
                <a:latin typeface="Google Sans"/>
              </a:rPr>
              <a:t>Core</a:t>
            </a:r>
            <a:r>
              <a:rPr lang="fr-CA" b="0" i="0" dirty="0">
                <a:solidFill>
                  <a:srgbClr val="202124"/>
                </a:solidFill>
                <a:effectLst/>
                <a:latin typeface="Google Sans"/>
              </a:rPr>
              <a:t> est un corps de normes pour l'informatique de la biodiversité. Il fournit des termes et du vocabulaire stables pour le partage des données sur la biodiversité. Darwin </a:t>
            </a:r>
            <a:r>
              <a:rPr lang="fr-CA" b="0" i="0" dirty="0" err="1">
                <a:solidFill>
                  <a:srgbClr val="202124"/>
                </a:solidFill>
                <a:effectLst/>
                <a:latin typeface="Google Sans"/>
              </a:rPr>
              <a:t>Core</a:t>
            </a:r>
            <a:r>
              <a:rPr lang="fr-CA" b="0" i="0" dirty="0">
                <a:solidFill>
                  <a:srgbClr val="202124"/>
                </a:solidFill>
                <a:effectLst/>
                <a:latin typeface="Google Sans"/>
              </a:rPr>
              <a:t> est géré par le TDWG (</a:t>
            </a:r>
            <a:r>
              <a:rPr lang="fr-CA" b="0" i="0" dirty="0" err="1">
                <a:solidFill>
                  <a:srgbClr val="202124"/>
                </a:solidFill>
                <a:effectLst/>
                <a:latin typeface="Google Sans"/>
              </a:rPr>
              <a:t>Biodiversity</a:t>
            </a:r>
            <a:r>
              <a:rPr lang="fr-CA" b="0" i="0" dirty="0">
                <a:solidFill>
                  <a:srgbClr val="202124"/>
                </a:solidFill>
                <a:effectLst/>
                <a:latin typeface="Google Sans"/>
              </a:rPr>
              <a:t> Information Standards, anciennement </a:t>
            </a:r>
            <a:r>
              <a:rPr lang="en-US" b="0" i="0" dirty="0">
                <a:solidFill>
                  <a:srgbClr val="202124"/>
                </a:solidFill>
                <a:effectLst/>
                <a:latin typeface="Google Sans"/>
              </a:rPr>
              <a:t>The International Working Group on Taxonomic Databases).</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fr-FR" dirty="0"/>
              <a:t>Nous allons passer par les termes Darwin </a:t>
            </a:r>
            <a:r>
              <a:rPr lang="fr-FR" dirty="0" err="1"/>
              <a:t>Core</a:t>
            </a:r>
            <a:r>
              <a:rPr lang="fr-FR" dirty="0"/>
              <a:t>, à la fois ceux requis par obis et les termes facultatifs. Nous examinerons comment ces termes sont définis, leurs directives d'utilisation et les outils disponibles pour aider à renseigner certains des termes avec précision.</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fr-FR" dirty="0"/>
              <a:t>Tout d'abord un peu d'histoire: </a:t>
            </a:r>
          </a:p>
          <a:p>
            <a:pPr marL="0" lvl="0" indent="0" algn="l" rtl="0">
              <a:lnSpc>
                <a:spcPct val="115000"/>
              </a:lnSpc>
              <a:spcBef>
                <a:spcPts val="0"/>
              </a:spcBef>
              <a:spcAft>
                <a:spcPts val="0"/>
              </a:spcAft>
              <a:buClr>
                <a:schemeClr val="dk1"/>
              </a:buClr>
              <a:buSzPts val="1100"/>
              <a:buFont typeface="Arial"/>
              <a:buNone/>
            </a:pPr>
            <a:r>
              <a:rPr lang="fr-FR" dirty="0"/>
              <a:t>L'ancien schéma OBIS était une extension OBIS de Darwin </a:t>
            </a:r>
            <a:r>
              <a:rPr lang="fr-FR" dirty="0" err="1"/>
              <a:t>Core</a:t>
            </a:r>
            <a:r>
              <a:rPr lang="fr-FR" dirty="0"/>
              <a:t> 1.2. Il a été ajouté certains termes qui étaient importants pour OBIS, mais qui n'étaient pas pris en charge par Darwin </a:t>
            </a:r>
            <a:r>
              <a:rPr lang="fr-FR" dirty="0" err="1"/>
              <a:t>Core</a:t>
            </a:r>
            <a:r>
              <a:rPr lang="fr-FR" dirty="0"/>
              <a:t> à l'époque (par exemple, date de début et de fin; latitude et longitude de début et de fin; plage de profondeur; stade de vie des taxons; termes d'abondance, de biomasse et de taille de l'échantillon)</a:t>
            </a: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fr-FR" dirty="0"/>
              <a:t>En 2009, le Comité exécutif du TDWG a annoncé sa ratification d'une version mise à jour de Darwin </a:t>
            </a:r>
            <a:r>
              <a:rPr lang="fr-FR" dirty="0" err="1"/>
              <a:t>Core</a:t>
            </a:r>
            <a:r>
              <a:rPr lang="fr-FR" dirty="0"/>
              <a:t> en tant que norme TDWG. Le Darwin </a:t>
            </a:r>
            <a:r>
              <a:rPr lang="fr-FR" dirty="0" err="1"/>
              <a:t>Core</a:t>
            </a:r>
            <a:r>
              <a:rPr lang="fr-FR" dirty="0"/>
              <a:t> ratifié unifie les spécialisations et les innovations émergent de diverses communautés et fournit des lignes directrices pour une amélioration continue. Le Guide de référence rapide de Darwin </a:t>
            </a:r>
            <a:r>
              <a:rPr lang="fr-FR" dirty="0" err="1"/>
              <a:t>Core</a:t>
            </a:r>
            <a:r>
              <a:rPr lang="fr-FR" dirty="0"/>
              <a:t> propose des liens vers les définitions des termes du TDWG et les pratiques associées pour le Darwin </a:t>
            </a:r>
            <a:r>
              <a:rPr lang="fr-FR" dirty="0" err="1"/>
              <a:t>Core</a:t>
            </a:r>
            <a:r>
              <a:rPr lang="fr-FR" dirty="0"/>
              <a:t> ratifié.</a:t>
            </a: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br>
              <a:rPr lang="fr-CA" dirty="0"/>
            </a:br>
            <a:r>
              <a:rPr lang="fr-CA" b="0" i="0" dirty="0">
                <a:solidFill>
                  <a:srgbClr val="202124"/>
                </a:solidFill>
                <a:effectLst/>
                <a:latin typeface="Google Sans"/>
              </a:rPr>
              <a:t>En décembre 2013, la troisième session du groupe de pilotage de l'IODE pour OBIS a convenu de faire passer OBIS à l'échelle mondiale à la version ratifiée par le TDWG de Darwin </a:t>
            </a:r>
            <a:r>
              <a:rPr lang="fr-CA" b="0" i="0" dirty="0" err="1">
                <a:solidFill>
                  <a:srgbClr val="202124"/>
                </a:solidFill>
                <a:effectLst/>
                <a:latin typeface="Google Sans"/>
              </a:rPr>
              <a:t>Core</a:t>
            </a:r>
            <a:r>
              <a:rPr lang="fr-CA" b="0" i="0" dirty="0">
                <a:solidFill>
                  <a:srgbClr val="202124"/>
                </a:solidFill>
                <a:effectLst/>
                <a:latin typeface="Google Sans"/>
              </a:rPr>
              <a:t>, et le mappage des (anciens) termes spécifiques d'OBIS à Darwin </a:t>
            </a:r>
            <a:r>
              <a:rPr lang="fr-CA" b="0" i="0" dirty="0" err="1">
                <a:solidFill>
                  <a:srgbClr val="202124"/>
                </a:solidFill>
                <a:effectLst/>
                <a:latin typeface="Google Sans"/>
              </a:rPr>
              <a:t>Core</a:t>
            </a:r>
            <a:r>
              <a:rPr lang="fr-CA" b="0" i="0" dirty="0">
                <a:solidFill>
                  <a:srgbClr val="202124"/>
                </a:solidFill>
                <a:effectLst/>
                <a:latin typeface="Google Sans"/>
              </a:rPr>
              <a:t> peut être trouvé ici.</a:t>
            </a: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fr-FR" dirty="0"/>
              <a:t>Simple Darwin </a:t>
            </a:r>
            <a:r>
              <a:rPr lang="fr-FR" dirty="0" err="1"/>
              <a:t>Core</a:t>
            </a:r>
            <a:r>
              <a:rPr lang="fr-FR" dirty="0"/>
              <a:t> est un sous-ensemble prédéfini de termes qui ont une utilisation commune dans une grande variété d'applications de biodiversité. Les termes utilisés dans Simple Darwin </a:t>
            </a:r>
            <a:r>
              <a:rPr lang="fr-FR" dirty="0" err="1"/>
              <a:t>Core</a:t>
            </a:r>
            <a:r>
              <a:rPr lang="fr-FR" dirty="0"/>
              <a:t> sont ceux qui se trouvent dans la section transversale des noms taxonomiques, des lieux et des événements qui documentent les occurrences biologiques sur la planète. Les deux principes directeurs sont la simplicité et la flexibilité.</a:t>
            </a: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[click] joke</a:t>
            </a: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 </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0219173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db6f7e4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6db6f7e440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fr-FR" dirty="0"/>
              <a:t>Les définitions complètes des termes sont disponibles sur le site Web </a:t>
            </a:r>
            <a:r>
              <a:rPr lang="fr-FR" dirty="0" err="1"/>
              <a:t>tdwg</a:t>
            </a:r>
            <a:r>
              <a:rPr lang="fr-FR" dirty="0"/>
              <a:t>.</a:t>
            </a:r>
          </a:p>
          <a:p>
            <a:pPr marL="0" lvl="0" indent="0" algn="l" rtl="0">
              <a:spcBef>
                <a:spcPts val="0"/>
              </a:spcBef>
              <a:spcAft>
                <a:spcPts val="0"/>
              </a:spcAft>
              <a:buSzPts val="1100"/>
              <a:buNone/>
            </a:pPr>
            <a:r>
              <a:rPr lang="fr-CA" b="0" i="0" dirty="0">
                <a:solidFill>
                  <a:srgbClr val="202124"/>
                </a:solidFill>
                <a:effectLst/>
                <a:latin typeface="Google Sans"/>
              </a:rPr>
              <a:t>Le répertoire des régions marines se trouve à ce lien.</a:t>
            </a:r>
          </a:p>
          <a:p>
            <a:pPr marL="0" lvl="0" indent="0" algn="l" rtl="0">
              <a:spcBef>
                <a:spcPts val="0"/>
              </a:spcBef>
              <a:spcAft>
                <a:spcPts val="0"/>
              </a:spcAft>
              <a:buSzPts val="1100"/>
              <a:buNone/>
            </a:pPr>
            <a:r>
              <a:rPr lang="fr-CA" b="0" i="0" dirty="0">
                <a:solidFill>
                  <a:srgbClr val="202124"/>
                </a:solidFill>
                <a:effectLst/>
                <a:latin typeface="Google Sans"/>
              </a:rPr>
              <a:t>Si vous trouvez que votre type d'étude n'est pas correctement représenté par les termes disponibles, il est possible d’en discuté sur le </a:t>
            </a:r>
            <a:r>
              <a:rPr lang="fr-CA" b="0" i="0" dirty="0" err="1">
                <a:solidFill>
                  <a:srgbClr val="202124"/>
                </a:solidFill>
                <a:effectLst/>
                <a:latin typeface="Google Sans"/>
              </a:rPr>
              <a:t>github</a:t>
            </a:r>
            <a:r>
              <a:rPr lang="fr-CA" b="0" i="0" dirty="0">
                <a:solidFill>
                  <a:srgbClr val="202124"/>
                </a:solidFill>
                <a:effectLst/>
                <a:latin typeface="Google Sans"/>
              </a:rPr>
              <a:t> </a:t>
            </a:r>
            <a:r>
              <a:rPr lang="fr-CA" b="0" i="0" dirty="0" err="1">
                <a:solidFill>
                  <a:srgbClr val="202124"/>
                </a:solidFill>
                <a:effectLst/>
                <a:latin typeface="Google Sans"/>
              </a:rPr>
              <a:t>twdg</a:t>
            </a:r>
            <a:r>
              <a:rPr lang="fr-CA" b="0" i="0" dirty="0">
                <a:solidFill>
                  <a:srgbClr val="202124"/>
                </a:solidFill>
                <a:effectLst/>
                <a:latin typeface="Google Sans"/>
              </a:rPr>
              <a:t> / </a:t>
            </a:r>
            <a:r>
              <a:rPr lang="fr-CA" b="0" i="0" dirty="0" err="1">
                <a:solidFill>
                  <a:srgbClr val="202124"/>
                </a:solidFill>
                <a:effectLst/>
                <a:latin typeface="Google Sans"/>
              </a:rPr>
              <a:t>dwc</a:t>
            </a:r>
            <a:r>
              <a:rPr lang="fr-CA" b="0" i="0" dirty="0">
                <a:solidFill>
                  <a:srgbClr val="202124"/>
                </a:solidFill>
                <a:effectLst/>
                <a:latin typeface="Google Sans"/>
              </a:rPr>
              <a:t>.</a:t>
            </a:r>
            <a:endParaRPr lang="en" dirty="0">
              <a:solidFill>
                <a:schemeClr val="dk1"/>
              </a:solidFill>
            </a:endParaRPr>
          </a:p>
          <a:p>
            <a:pPr marL="0" lvl="0" indent="0" algn="l" rtl="0">
              <a:spcBef>
                <a:spcPts val="0"/>
              </a:spcBef>
              <a:spcAft>
                <a:spcPts val="0"/>
              </a:spcAft>
              <a:buSzPts val="1100"/>
              <a:buNone/>
            </a:pPr>
            <a:r>
              <a:rPr lang="fr-FR" dirty="0"/>
              <a:t>Les outils de conversion en degrés décimaux et de description de l'empreinte WKT sont obsolètes, mais il existe d'autres méthodes pour effectuer ces tâches, y compris des outils de programmation en R et d'autres langages, méfiez-vous lorsque vous utilisez un outil en ligne. Personnellement lorsque les données fournies ont plusieurs coordonnées (début, centre, fin par exemple) j’utilise tout simplement la fonction de </a:t>
            </a:r>
            <a:r>
              <a:rPr lang="fr-FR" dirty="0" err="1"/>
              <a:t>Concatener</a:t>
            </a:r>
            <a:r>
              <a:rPr lang="fr-FR" dirty="0"/>
              <a:t> dans Excel !</a:t>
            </a:r>
            <a:endParaRPr dirty="0">
              <a:solidFill>
                <a:schemeClr val="dk1"/>
              </a:solidFill>
            </a:endParaRPr>
          </a:p>
          <a:p>
            <a:pPr marL="0" lvl="0" indent="0" algn="l" rtl="0">
              <a:spcBef>
                <a:spcPts val="0"/>
              </a:spcBef>
              <a:spcAft>
                <a:spcPts val="0"/>
              </a:spcAft>
              <a:buSzPts val="1100"/>
              <a:buNone/>
            </a:pPr>
            <a:endParaRPr dirty="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db6f7e4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6db6f7e440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CA" dirty="0">
                <a:solidFill>
                  <a:schemeClr val="dk1"/>
                </a:solidFill>
              </a:rPr>
              <a:t>QUIZ TIME</a:t>
            </a:r>
            <a:endParaRPr dirty="0">
              <a:solidFill>
                <a:schemeClr val="dk1"/>
              </a:solidFill>
            </a:endParaRPr>
          </a:p>
          <a:p>
            <a:pPr marL="0" lvl="0" indent="0" algn="l" rtl="0">
              <a:spcBef>
                <a:spcPts val="0"/>
              </a:spcBef>
              <a:spcAft>
                <a:spcPts val="0"/>
              </a:spcAft>
              <a:buSzPts val="1100"/>
              <a:buNone/>
            </a:pPr>
            <a:endParaRPr dirty="0">
              <a:solidFill>
                <a:schemeClr val="dk1"/>
              </a:solidFill>
            </a:endParaRPr>
          </a:p>
        </p:txBody>
      </p:sp>
    </p:spTree>
    <p:extLst>
      <p:ext uri="{BB962C8B-B14F-4D97-AF65-F5344CB8AC3E}">
        <p14:creationId xmlns:p14="http://schemas.microsoft.com/office/powerpoint/2010/main" val="3004179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6dc0368d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6dc0368d6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FR" dirty="0"/>
              <a:t>Ceci est un aperçu des termes minimaux </a:t>
            </a:r>
            <a:r>
              <a:rPr lang="fr-FR" dirty="0" err="1"/>
              <a:t>recquis</a:t>
            </a:r>
            <a:r>
              <a:rPr lang="fr-FR" dirty="0"/>
              <a:t> pour pouvoir soumettre à OBIS, puisque l'idée est de conserver et de publier des données, tous les champs doivent être mappés, mais si ces informations ne sont pas là, elles doivent être créées / déterminées.</a:t>
            </a: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err="1"/>
              <a:t>Voici</a:t>
            </a:r>
            <a:r>
              <a:rPr lang="en-CA" dirty="0"/>
              <a:t> les 8 </a:t>
            </a:r>
            <a:r>
              <a:rPr lang="en-CA" dirty="0" err="1"/>
              <a:t>termes</a:t>
            </a:r>
            <a:r>
              <a:rPr lang="en-CA" dirty="0"/>
              <a:t> </a:t>
            </a:r>
            <a:r>
              <a:rPr lang="en-CA" dirty="0" err="1"/>
              <a:t>DwC</a:t>
            </a:r>
            <a:r>
              <a:rPr lang="en-CA" dirty="0"/>
              <a:t> qui </a:t>
            </a:r>
            <a:r>
              <a:rPr lang="en-CA" dirty="0" err="1"/>
              <a:t>sont</a:t>
            </a:r>
            <a:r>
              <a:rPr lang="en-CA" dirty="0"/>
              <a:t> </a:t>
            </a:r>
            <a:r>
              <a:rPr lang="en-CA" dirty="0" err="1"/>
              <a:t>requis</a:t>
            </a:r>
            <a:r>
              <a:rPr lang="en-CA" dirty="0"/>
              <a:t> pour OBIS: </a:t>
            </a:r>
          </a:p>
          <a:p>
            <a:pPr marL="0" lvl="0" indent="0" algn="l" rtl="0">
              <a:lnSpc>
                <a:spcPct val="100000"/>
              </a:lnSpc>
              <a:spcBef>
                <a:spcPts val="0"/>
              </a:spcBef>
              <a:spcAft>
                <a:spcPts val="0"/>
              </a:spcAft>
              <a:buSzPts val="1100"/>
              <a:buNone/>
            </a:pPr>
            <a:r>
              <a:rPr lang="en-CA" dirty="0" err="1"/>
              <a:t>occurrenceID</a:t>
            </a:r>
            <a:r>
              <a:rPr lang="en-CA" dirty="0"/>
              <a:t>, </a:t>
            </a:r>
            <a:r>
              <a:rPr lang="en-CA" dirty="0" err="1"/>
              <a:t>eventDate</a:t>
            </a:r>
            <a:r>
              <a:rPr lang="en-CA" dirty="0"/>
              <a:t>, </a:t>
            </a:r>
            <a:r>
              <a:rPr lang="en-CA" dirty="0" err="1"/>
              <a:t>decimalLongitude</a:t>
            </a:r>
            <a:r>
              <a:rPr lang="en-CA" dirty="0"/>
              <a:t>, </a:t>
            </a:r>
            <a:r>
              <a:rPr lang="en-CA" dirty="0" err="1"/>
              <a:t>decimalLatitude</a:t>
            </a:r>
            <a:r>
              <a:rPr lang="en-CA" dirty="0"/>
              <a:t>, </a:t>
            </a:r>
            <a:r>
              <a:rPr lang="en-CA" dirty="0" err="1"/>
              <a:t>scientificName</a:t>
            </a:r>
            <a:r>
              <a:rPr lang="en-CA" dirty="0"/>
              <a:t>, </a:t>
            </a:r>
            <a:r>
              <a:rPr lang="en-CA" dirty="0" err="1"/>
              <a:t>scientificNameID</a:t>
            </a:r>
            <a:r>
              <a:rPr lang="en-CA" dirty="0"/>
              <a:t>, </a:t>
            </a:r>
            <a:r>
              <a:rPr lang="en-CA" dirty="0" err="1"/>
              <a:t>occurrenceStatus</a:t>
            </a:r>
            <a:r>
              <a:rPr lang="en-CA" dirty="0"/>
              <a:t>, </a:t>
            </a:r>
            <a:r>
              <a:rPr lang="en-CA" dirty="0" err="1"/>
              <a:t>basisOfRecord</a:t>
            </a:r>
            <a:r>
              <a:rPr lang="en-CA" dirty="0"/>
              <a:t>.</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fr-FR" dirty="0"/>
              <a:t>Certaines de ces informations seront couvertes ici, et d'autres dans des présentations ultérieures, mais n'hésitez pas à poser toutes vos questions dans le chat, nous pouvons faire une pause pour répondre et discuter si cela vous semble le mieux.</a:t>
            </a:r>
            <a:endParaRPr lang="en-CA"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En regardant un ensemble de données prêt à être soumis à OBIS, les termes requis sont répartis entre deux fichiers ici.</a:t>
            </a:r>
            <a:endParaRPr lang="en-CA" dirty="0"/>
          </a:p>
          <a:p>
            <a:endParaRPr lang="en-CA" dirty="0"/>
          </a:p>
          <a:p>
            <a:pPr marL="158750" indent="0">
              <a:buNone/>
            </a:pPr>
            <a:r>
              <a:rPr lang="en-CA" dirty="0"/>
              <a:t>[click once]</a:t>
            </a:r>
          </a:p>
          <a:p>
            <a:pPr marL="158750" indent="0">
              <a:buNone/>
            </a:pPr>
            <a:r>
              <a:rPr lang="fr-FR" dirty="0"/>
              <a:t>En regardant cet ensemble de données on peut constater que les 8 termes requis ne sont pas les seuls termes d'un ensemble de données prêt pour OBIS. Les autres valeurs doivent toujours adhérer aux normes Darwin </a:t>
            </a:r>
            <a:r>
              <a:rPr lang="fr-FR" dirty="0" err="1"/>
              <a:t>Core</a:t>
            </a:r>
            <a:r>
              <a:rPr lang="fr-FR" dirty="0"/>
              <a:t>, mais elles sont facultatives au cas où ils ne sont pas pertinents pour votre étude.</a:t>
            </a:r>
            <a:endParaRPr lang="en-CA"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[click through]</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occurrenceID</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CA" b="0" i="0" dirty="0">
                <a:solidFill>
                  <a:srgbClr val="202124"/>
                </a:solidFill>
                <a:effectLst/>
                <a:latin typeface="Google Sans"/>
              </a:rPr>
              <a:t>Ici, l'</a:t>
            </a:r>
            <a:r>
              <a:rPr lang="fr-CA" b="0" i="0" dirty="0" err="1">
                <a:solidFill>
                  <a:srgbClr val="202124"/>
                </a:solidFill>
                <a:effectLst/>
                <a:latin typeface="Google Sans"/>
              </a:rPr>
              <a:t>occurrenceID</a:t>
            </a:r>
            <a:r>
              <a:rPr lang="fr-CA" b="0" i="0" dirty="0">
                <a:solidFill>
                  <a:srgbClr val="202124"/>
                </a:solidFill>
                <a:effectLst/>
                <a:latin typeface="Google Sans"/>
              </a:rPr>
              <a:t> est unique à l'ensemble de données, ne contient pas d'éléments tels que le code de l'institution ou le code de collecte, mais c'est correct</a:t>
            </a:r>
            <a:endParaRPr lang="en-CA"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eventDate</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FR" dirty="0"/>
              <a:t>Vous pouvez voir que la date de l'événement est formatée correctement pour la norme ISO</a:t>
            </a:r>
            <a:endParaRPr lang="en-CA"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decimalLatitude</a:t>
            </a:r>
            <a:r>
              <a:rPr lang="en-CA" dirty="0"/>
              <a: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decimalLongitude</a:t>
            </a:r>
            <a:r>
              <a:rPr lang="en-CA" dirty="0"/>
              <a: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CA"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scientificName</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Ici</a:t>
            </a:r>
            <a:r>
              <a:rPr lang="en-CA" dirty="0"/>
              <a:t> nous </a:t>
            </a:r>
            <a:r>
              <a:rPr lang="en-CA" dirty="0" err="1"/>
              <a:t>avons</a:t>
            </a:r>
            <a:r>
              <a:rPr lang="en-CA" dirty="0"/>
              <a:t> un haut rang </a:t>
            </a:r>
            <a:r>
              <a:rPr lang="en-CA" dirty="0" err="1"/>
              <a:t>taxonomique</a:t>
            </a:r>
            <a:r>
              <a:rPr lang="en-CA" dirty="0"/>
              <a:t> : </a:t>
            </a:r>
            <a:r>
              <a:rPr lang="en-CA" dirty="0" err="1"/>
              <a:t>espèces</a:t>
            </a:r>
            <a:endParaRPr lang="en-CA"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CA"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scientificNameID</a:t>
            </a:r>
            <a:r>
              <a:rPr lang="en-CA" dirty="0"/>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Le nom </a:t>
            </a:r>
            <a:r>
              <a:rPr lang="en-CA" dirty="0" err="1"/>
              <a:t>scientifique</a:t>
            </a:r>
            <a:r>
              <a:rPr lang="en-CA" dirty="0"/>
              <a:t> correspond à son ID unique sur </a:t>
            </a:r>
            <a:r>
              <a:rPr lang="en-CA" dirty="0" err="1"/>
              <a:t>WoRMS</a:t>
            </a:r>
            <a:endParaRPr lang="en-CA" dirty="0"/>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occurrenceStatus</a:t>
            </a:r>
            <a:r>
              <a:rPr lang="en-CA" dirty="0"/>
              <a:t>,</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a:t>Si les </a:t>
            </a:r>
            <a:r>
              <a:rPr lang="en-CA" dirty="0" err="1"/>
              <a:t>taxons</a:t>
            </a:r>
            <a:r>
              <a:rPr lang="en-CA" dirty="0"/>
              <a:t> </a:t>
            </a:r>
            <a:r>
              <a:rPr lang="en-CA" dirty="0" err="1"/>
              <a:t>sont</a:t>
            </a:r>
            <a:r>
              <a:rPr lang="en-CA" dirty="0"/>
              <a:t> </a:t>
            </a:r>
            <a:r>
              <a:rPr lang="en-CA" dirty="0" err="1"/>
              <a:t>présent</a:t>
            </a:r>
            <a:r>
              <a:rPr lang="en-CA" dirty="0"/>
              <a:t> </a:t>
            </a:r>
            <a:r>
              <a:rPr lang="en-CA" dirty="0" err="1"/>
              <a:t>ou</a:t>
            </a:r>
            <a:r>
              <a:rPr lang="en-CA" dirty="0"/>
              <a:t> absent. </a:t>
            </a:r>
            <a:r>
              <a:rPr lang="en-CA" dirty="0" err="1"/>
              <a:t>Cela</a:t>
            </a:r>
            <a:r>
              <a:rPr lang="en-CA" dirty="0"/>
              <a:t> </a:t>
            </a:r>
            <a:r>
              <a:rPr lang="en-CA" dirty="0" err="1"/>
              <a:t>est</a:t>
            </a:r>
            <a:r>
              <a:rPr lang="en-CA" dirty="0"/>
              <a:t> </a:t>
            </a:r>
            <a:r>
              <a:rPr lang="en-CA" dirty="0" err="1"/>
              <a:t>fonction</a:t>
            </a:r>
            <a:r>
              <a:rPr lang="en-CA" dirty="0"/>
              <a:t> de </a:t>
            </a:r>
            <a:r>
              <a:rPr lang="en-CA" dirty="0" err="1"/>
              <a:t>votre</a:t>
            </a:r>
            <a:r>
              <a:rPr lang="en-CA" dirty="0"/>
              <a:t> </a:t>
            </a:r>
            <a:r>
              <a:rPr lang="en-CA" dirty="0" err="1"/>
              <a:t>méthodologie</a:t>
            </a:r>
            <a:r>
              <a:rPr lang="en-CA" dirty="0"/>
              <a: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CA" dirty="0" err="1"/>
              <a:t>basisOfRecord</a:t>
            </a:r>
            <a:r>
              <a:rPr lang="en-CA" dirty="0"/>
              <a:t>.</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CA" b="0" i="0" dirty="0">
                <a:solidFill>
                  <a:srgbClr val="202124"/>
                </a:solidFill>
                <a:effectLst/>
                <a:latin typeface="Google Sans"/>
              </a:rPr>
              <a:t>C'étaient toutes des observations humaines, et tout cela lorsqu'un animal était présent dans la zone d'échantillonnage</a:t>
            </a: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fr-CA" b="0" i="0" dirty="0">
                <a:solidFill>
                  <a:srgbClr val="202124"/>
                </a:solidFill>
                <a:effectLst/>
                <a:latin typeface="Google Sans"/>
              </a:rPr>
              <a:t>Allez-y et ouvrez les deux fichiers </a:t>
            </a:r>
            <a:r>
              <a:rPr lang="fr-CA" b="0" i="0" dirty="0" err="1">
                <a:solidFill>
                  <a:srgbClr val="202124"/>
                </a:solidFill>
                <a:effectLst/>
                <a:latin typeface="Google Sans"/>
              </a:rPr>
              <a:t>tsv</a:t>
            </a:r>
            <a:r>
              <a:rPr lang="fr-CA" b="0" i="0" dirty="0">
                <a:solidFill>
                  <a:srgbClr val="202124"/>
                </a:solidFill>
                <a:effectLst/>
                <a:latin typeface="Google Sans"/>
              </a:rPr>
              <a:t> à partir de l'ensemble de données sur les coraux, ils doivent être ouverts dans vs code, </a:t>
            </a:r>
            <a:r>
              <a:rPr lang="fr-CA" b="0" i="0" dirty="0" err="1">
                <a:solidFill>
                  <a:srgbClr val="202124"/>
                </a:solidFill>
                <a:effectLst/>
                <a:latin typeface="Google Sans"/>
              </a:rPr>
              <a:t>notepad</a:t>
            </a:r>
            <a:r>
              <a:rPr lang="fr-CA" b="0" i="0" dirty="0">
                <a:solidFill>
                  <a:srgbClr val="202124"/>
                </a:solidFill>
                <a:effectLst/>
                <a:latin typeface="Google Sans"/>
              </a:rPr>
              <a:t> ++ ou autre chose que Excel, car ils ne s'afficheront pas bien dans Excel.</a:t>
            </a:r>
            <a:endParaRPr lang="en-CA" dirty="0">
              <a:solidFill>
                <a:schemeClr val="dk1"/>
              </a:solidFill>
            </a:endParaRPr>
          </a:p>
          <a:p>
            <a:pPr marL="0" lvl="0" indent="0" algn="l" rtl="0">
              <a:spcBef>
                <a:spcPts val="0"/>
              </a:spcBef>
              <a:spcAft>
                <a:spcPts val="0"/>
              </a:spcAft>
              <a:buClr>
                <a:schemeClr val="dk1"/>
              </a:buClr>
              <a:buSzPts val="1100"/>
              <a:buFont typeface="Arial"/>
              <a:buNone/>
            </a:pPr>
            <a:endParaRPr lang="en-CA" dirty="0">
              <a:solidFill>
                <a:schemeClr val="dk1"/>
              </a:solidFill>
            </a:endParaRPr>
          </a:p>
          <a:p>
            <a:pPr marL="0" lvl="0" indent="0" algn="l" rtl="0">
              <a:spcBef>
                <a:spcPts val="0"/>
              </a:spcBef>
              <a:spcAft>
                <a:spcPts val="0"/>
              </a:spcAft>
              <a:buClr>
                <a:schemeClr val="dk1"/>
              </a:buClr>
              <a:buSzPts val="1100"/>
              <a:buFont typeface="Arial"/>
              <a:buNone/>
            </a:pPr>
            <a:r>
              <a:rPr lang="en-CA" dirty="0">
                <a:solidFill>
                  <a:schemeClr val="dk1"/>
                </a:solidFill>
              </a:rPr>
              <a:t>[Open </a:t>
            </a:r>
            <a:r>
              <a:rPr lang="en-CA" dirty="0" err="1">
                <a:solidFill>
                  <a:schemeClr val="dk1"/>
                </a:solidFill>
              </a:rPr>
              <a:t>occurrence.tsv</a:t>
            </a:r>
            <a:r>
              <a:rPr lang="en-CA" dirty="0">
                <a:solidFill>
                  <a:schemeClr val="dk1"/>
                </a:solidFill>
              </a:rPr>
              <a:t> and </a:t>
            </a:r>
            <a:r>
              <a:rPr lang="en-CA" dirty="0" err="1">
                <a:solidFill>
                  <a:schemeClr val="dk1"/>
                </a:solidFill>
              </a:rPr>
              <a:t>event.tsv</a:t>
            </a:r>
            <a:r>
              <a:rPr lang="en-CA" dirty="0">
                <a:solidFill>
                  <a:schemeClr val="dk1"/>
                </a:solidFill>
              </a:rPr>
              <a:t> for examination]</a:t>
            </a:r>
          </a:p>
          <a:p>
            <a:pPr marL="0" lvl="0" indent="0" algn="l" rtl="0">
              <a:spcBef>
                <a:spcPts val="0"/>
              </a:spcBef>
              <a:spcAft>
                <a:spcPts val="0"/>
              </a:spcAft>
              <a:buClr>
                <a:schemeClr val="dk1"/>
              </a:buClr>
              <a:buSzPts val="1100"/>
              <a:buFont typeface="Arial"/>
              <a:buNone/>
            </a:pPr>
            <a:endParaRPr lang="en-CA" dirty="0">
              <a:solidFill>
                <a:schemeClr val="dk1"/>
              </a:solidFill>
            </a:endParaRPr>
          </a:p>
          <a:p>
            <a:pPr marL="0" lvl="0" indent="0" algn="l" rtl="0">
              <a:spcBef>
                <a:spcPts val="0"/>
              </a:spcBef>
              <a:spcAft>
                <a:spcPts val="0"/>
              </a:spcAft>
              <a:buClr>
                <a:schemeClr val="dk1"/>
              </a:buClr>
              <a:buSzPts val="1100"/>
              <a:buFont typeface="Arial"/>
              <a:buNone/>
            </a:pPr>
            <a:r>
              <a:rPr lang="fr-FR" dirty="0"/>
              <a:t>Le fait d'ouvrir les deux fichiers pendant que nous parcourons les explications de chacun de ces termes vous donnera, espérons-le, du contexte et répondra </a:t>
            </a:r>
            <a:r>
              <a:rPr lang="en-CA" dirty="0"/>
              <a:t>à </a:t>
            </a:r>
            <a:r>
              <a:rPr lang="en-CA" dirty="0" err="1"/>
              <a:t>vos</a:t>
            </a:r>
            <a:r>
              <a:rPr lang="en-CA" dirty="0"/>
              <a:t> questions. </a:t>
            </a:r>
            <a:r>
              <a:rPr lang="en-CA" dirty="0" err="1"/>
              <a:t>N’hésiter</a:t>
            </a:r>
            <a:r>
              <a:rPr lang="en-CA" dirty="0"/>
              <a:t> pas </a:t>
            </a:r>
            <a:r>
              <a:rPr lang="en-CA" dirty="0" err="1"/>
              <a:t>si</a:t>
            </a:r>
            <a:r>
              <a:rPr lang="en-CA" dirty="0"/>
              <a:t> </a:t>
            </a:r>
            <a:r>
              <a:rPr lang="en-CA" dirty="0" err="1"/>
              <a:t>vous</a:t>
            </a:r>
            <a:r>
              <a:rPr lang="en-CA" dirty="0"/>
              <a:t> </a:t>
            </a:r>
            <a:r>
              <a:rPr lang="en-CA" dirty="0" err="1"/>
              <a:t>en</a:t>
            </a:r>
            <a:r>
              <a:rPr lang="en-CA" dirty="0"/>
              <a:t> </a:t>
            </a:r>
            <a:r>
              <a:rPr lang="en-CA" dirty="0" err="1"/>
              <a:t>avez</a:t>
            </a:r>
            <a:r>
              <a:rPr lang="en-CA" dirty="0"/>
              <a:t> advantage.</a:t>
            </a:r>
            <a:endParaRPr lang="fr-FR" dirty="0"/>
          </a:p>
        </p:txBody>
      </p:sp>
    </p:spTree>
    <p:extLst>
      <p:ext uri="{BB962C8B-B14F-4D97-AF65-F5344CB8AC3E}">
        <p14:creationId xmlns:p14="http://schemas.microsoft.com/office/powerpoint/2010/main" val="1437772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7c9ce2894b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g7c9ce2894b_0_3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FR" b="1" dirty="0" err="1"/>
              <a:t>ScientificName</a:t>
            </a:r>
            <a:r>
              <a:rPr lang="fr-FR" dirty="0"/>
              <a:t> : Doit toujours contenir le nom scientifique enregistré à l'origine, même si le nom est actuellement un </a:t>
            </a:r>
            <a:r>
              <a:rPr lang="fr-FR" dirty="0" err="1"/>
              <a:t>synomyme</a:t>
            </a:r>
            <a:r>
              <a:rPr lang="fr-FR" dirty="0"/>
              <a:t>. Cela est nécessaire pour pouvoir retracer les enregistrements vers le jeu de données d'origine. Le nom doit être au rang taxonomique le plus bas possible, de préférence au niveau de l'espèce ou à un niveau inférieur, mais des rangs plus élevés, tels que genre, famille, ordre, classe, etc.</a:t>
            </a:r>
            <a:endParaRPr lang="en-CA"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Exemple: </a:t>
            </a:r>
            <a:r>
              <a:rPr lang="fr-FR" b="1" dirty="0" err="1"/>
              <a:t>Eualus</a:t>
            </a:r>
            <a:r>
              <a:rPr lang="fr-FR" b="1" dirty="0"/>
              <a:t> </a:t>
            </a:r>
            <a:r>
              <a:rPr lang="fr-FR" b="1" dirty="0" err="1"/>
              <a:t>gaimardii</a:t>
            </a:r>
            <a:r>
              <a:rPr lang="fr-FR" b="1" dirty="0"/>
              <a:t> </a:t>
            </a:r>
            <a:r>
              <a:rPr lang="fr-FR" b="1" dirty="0" err="1"/>
              <a:t>belcheri</a:t>
            </a:r>
            <a:r>
              <a:rPr lang="fr-FR" b="1" dirty="0"/>
              <a:t> http://www.marinespecies.org/aphia.php?p=taxdetails&amp;id=158358 </a:t>
            </a:r>
            <a:r>
              <a:rPr lang="fr-FR" dirty="0"/>
              <a:t>est l'ancien nom accepté pour cet échantillon. il s'appelle maintenant </a:t>
            </a:r>
            <a:r>
              <a:rPr lang="fr-FR" b="1" dirty="0" err="1"/>
              <a:t>Eualus</a:t>
            </a:r>
            <a:r>
              <a:rPr lang="fr-FR" b="1" dirty="0"/>
              <a:t> </a:t>
            </a:r>
            <a:r>
              <a:rPr lang="fr-FR" b="1" dirty="0" err="1"/>
              <a:t>belcheri</a:t>
            </a:r>
            <a:r>
              <a:rPr lang="fr-FR" dirty="0"/>
              <a:t>, mais il est important de conserver l'ancien nom, de sorte que les enregistrements, lorsqu'ils sont recherchés, peuvent refléter cette connexion.</a:t>
            </a:r>
            <a:endParaRPr lang="en-CA" b="0" i="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(Cependant, si le nom scientifique est enregistré comme </a:t>
            </a:r>
            <a:r>
              <a:rPr lang="fr-FR" b="1" dirty="0" err="1"/>
              <a:t>Eualus</a:t>
            </a:r>
            <a:r>
              <a:rPr lang="fr-FR" b="1" dirty="0"/>
              <a:t> </a:t>
            </a:r>
            <a:r>
              <a:rPr lang="fr-FR" b="1" dirty="0" err="1"/>
              <a:t>gaimardii</a:t>
            </a:r>
            <a:r>
              <a:rPr lang="fr-FR" b="1" dirty="0"/>
              <a:t> </a:t>
            </a:r>
            <a:r>
              <a:rPr lang="fr-FR" b="1" dirty="0" err="1"/>
              <a:t>belcherii</a:t>
            </a:r>
            <a:r>
              <a:rPr lang="fr-FR" dirty="0"/>
              <a:t>, c'est une erreur et doit être corrigé)</a:t>
            </a:r>
            <a:endParaRPr lang="en-CA" dirty="0"/>
          </a:p>
          <a:p>
            <a:pPr marL="0" lvl="0" indent="0" algn="l" rtl="0">
              <a:lnSpc>
                <a:spcPct val="100000"/>
              </a:lnSpc>
              <a:spcBef>
                <a:spcPts val="0"/>
              </a:spcBef>
              <a:spcAft>
                <a:spcPts val="0"/>
              </a:spcAft>
              <a:buSzPts val="1100"/>
              <a:buNone/>
            </a:pPr>
            <a:endParaRPr lang="en-CA"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dirty="0" err="1"/>
              <a:t>ScientificNameID</a:t>
            </a:r>
            <a:r>
              <a:rPr lang="fr-FR" b="1" dirty="0"/>
              <a:t>: </a:t>
            </a:r>
            <a:r>
              <a:rPr lang="fr-FR" b="0" dirty="0"/>
              <a:t>D</a:t>
            </a:r>
            <a:r>
              <a:rPr lang="fr-FR" dirty="0"/>
              <a:t>oit contenir le LSID de </a:t>
            </a:r>
            <a:r>
              <a:rPr lang="fr-FR" dirty="0" err="1"/>
              <a:t>WoRMS</a:t>
            </a:r>
            <a:endParaRPr lang="en-CA" dirty="0"/>
          </a:p>
          <a:p>
            <a:pPr marL="0" lvl="0" indent="0" algn="l" rtl="0">
              <a:lnSpc>
                <a:spcPct val="100000"/>
              </a:lnSpc>
              <a:spcBef>
                <a:spcPts val="0"/>
              </a:spcBef>
              <a:spcAft>
                <a:spcPts val="0"/>
              </a:spcAft>
              <a:buSzPts val="1100"/>
              <a:buNone/>
            </a:pPr>
            <a:endParaRPr lang="fr-CA" b="1" i="0" dirty="0">
              <a:solidFill>
                <a:srgbClr val="202124"/>
              </a:solidFill>
              <a:effectLst/>
              <a:latin typeface="Google Sans"/>
            </a:endParaRPr>
          </a:p>
          <a:p>
            <a:pPr marL="0" lvl="0" indent="0" algn="l" rtl="0">
              <a:lnSpc>
                <a:spcPct val="100000"/>
              </a:lnSpc>
              <a:spcBef>
                <a:spcPts val="0"/>
              </a:spcBef>
              <a:spcAft>
                <a:spcPts val="0"/>
              </a:spcAft>
              <a:buSzPts val="1100"/>
              <a:buNone/>
            </a:pPr>
            <a:r>
              <a:rPr lang="fr-CA" b="1" i="0" dirty="0" err="1">
                <a:solidFill>
                  <a:srgbClr val="202124"/>
                </a:solidFill>
                <a:effectLst/>
                <a:latin typeface="Google Sans"/>
              </a:rPr>
              <a:t>scientificNameAuthorship</a:t>
            </a:r>
            <a:r>
              <a:rPr lang="fr-CA" b="1" i="0" dirty="0">
                <a:solidFill>
                  <a:srgbClr val="202124"/>
                </a:solidFill>
                <a:effectLst/>
                <a:latin typeface="Google Sans"/>
              </a:rPr>
              <a:t>: </a:t>
            </a:r>
            <a:r>
              <a:rPr lang="fr-CA" b="0" i="0" dirty="0">
                <a:solidFill>
                  <a:srgbClr val="202124"/>
                </a:solidFill>
                <a:effectLst/>
                <a:latin typeface="Google Sans"/>
              </a:rPr>
              <a:t>Il est recommandé de ne pas inclure la paternité dans </a:t>
            </a:r>
            <a:r>
              <a:rPr lang="fr-CA" b="1" i="0" dirty="0" err="1">
                <a:solidFill>
                  <a:srgbClr val="202124"/>
                </a:solidFill>
                <a:effectLst/>
                <a:latin typeface="Google Sans"/>
              </a:rPr>
              <a:t>ScientificName</a:t>
            </a:r>
            <a:r>
              <a:rPr lang="fr-CA" b="0" i="0" dirty="0">
                <a:solidFill>
                  <a:srgbClr val="202124"/>
                </a:solidFill>
                <a:effectLst/>
                <a:latin typeface="Google Sans"/>
              </a:rPr>
              <a:t> et d'utiliser uniquement </a:t>
            </a:r>
            <a:r>
              <a:rPr lang="fr-CA" b="0" i="0" dirty="0" err="1">
                <a:solidFill>
                  <a:srgbClr val="202124"/>
                </a:solidFill>
                <a:effectLst/>
                <a:latin typeface="Google Sans"/>
              </a:rPr>
              <a:t>scientificNameAuthorship</a:t>
            </a:r>
            <a:r>
              <a:rPr lang="fr-CA" b="0" i="0" dirty="0">
                <a:solidFill>
                  <a:srgbClr val="202124"/>
                </a:solidFill>
                <a:effectLst/>
                <a:latin typeface="Google Sans"/>
              </a:rPr>
              <a:t> à cette fin.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b="1"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dirty="0" err="1"/>
              <a:t>IdentificationQualifier</a:t>
            </a:r>
            <a:r>
              <a:rPr lang="fr-FR" b="1" dirty="0"/>
              <a:t>:</a:t>
            </a:r>
            <a:r>
              <a:rPr lang="fr-FR" dirty="0"/>
              <a:t>. Une brève phrase ou un terme standard ("cf.", "</a:t>
            </a:r>
            <a:r>
              <a:rPr lang="fr-FR" dirty="0" err="1"/>
              <a:t>aff.</a:t>
            </a:r>
            <a:r>
              <a:rPr lang="fr-FR" dirty="0"/>
              <a:t>") Pour exprimer les doutes du déterminant sur l'identification.</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b="1" dirty="0" err="1"/>
              <a:t>taxonRemarks</a:t>
            </a:r>
            <a:r>
              <a:rPr lang="en-CA" b="1" dirty="0"/>
              <a:t>: </a:t>
            </a:r>
            <a:r>
              <a:rPr lang="fr-CA" b="0" i="0" dirty="0">
                <a:solidFill>
                  <a:srgbClr val="202124"/>
                </a:solidFill>
                <a:effectLst/>
                <a:latin typeface="Google Sans"/>
              </a:rPr>
              <a:t>Peut capturer des commentaires ou des notes sur le taxon ou le nom.</a:t>
            </a:r>
            <a:endParaRPr lang="en-CA" b="1"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b="1" dirty="0"/>
              <a:t>kingdom et </a:t>
            </a:r>
            <a:r>
              <a:rPr lang="en-CA" b="1" dirty="0" err="1"/>
              <a:t>taxonRank</a:t>
            </a:r>
            <a:r>
              <a:rPr lang="en-CA" b="1" dirty="0"/>
              <a:t>: </a:t>
            </a:r>
            <a:r>
              <a:rPr lang="fr-CA" b="0" i="0" dirty="0">
                <a:solidFill>
                  <a:srgbClr val="202124"/>
                </a:solidFill>
                <a:effectLst/>
                <a:latin typeface="Google Sans"/>
              </a:rPr>
              <a:t>Peut nous aider à identifier le </a:t>
            </a:r>
            <a:r>
              <a:rPr lang="fr-CA" b="0" i="0" dirty="0" err="1">
                <a:solidFill>
                  <a:srgbClr val="202124"/>
                </a:solidFill>
                <a:effectLst/>
                <a:latin typeface="Google Sans"/>
              </a:rPr>
              <a:t>ScientificName</a:t>
            </a:r>
            <a:r>
              <a:rPr lang="fr-CA" b="0" i="0" dirty="0">
                <a:solidFill>
                  <a:srgbClr val="202124"/>
                </a:solidFill>
                <a:effectLst/>
                <a:latin typeface="Google Sans"/>
              </a:rPr>
              <a:t> fourni au cas où le nom ne serait pas disponible dans </a:t>
            </a:r>
            <a:r>
              <a:rPr lang="fr-CA" b="0" i="0" dirty="0" err="1">
                <a:solidFill>
                  <a:srgbClr val="202124"/>
                </a:solidFill>
                <a:effectLst/>
                <a:latin typeface="Google Sans"/>
              </a:rPr>
              <a:t>WoRMS</a:t>
            </a:r>
            <a:r>
              <a:rPr lang="fr-CA" b="0" i="0" dirty="0">
                <a:solidFill>
                  <a:srgbClr val="202124"/>
                </a:solidFill>
                <a:effectLst/>
                <a:latin typeface="Google Sans"/>
              </a:rPr>
              <a:t>. </a:t>
            </a:r>
            <a:r>
              <a:rPr lang="fr-CA" b="0" i="0" dirty="0" err="1">
                <a:solidFill>
                  <a:srgbClr val="202124"/>
                </a:solidFill>
                <a:effectLst/>
                <a:latin typeface="Google Sans"/>
              </a:rPr>
              <a:t>Kingdom</a:t>
            </a:r>
            <a:r>
              <a:rPr lang="fr-CA" b="0" i="0" dirty="0">
                <a:solidFill>
                  <a:srgbClr val="202124"/>
                </a:solidFill>
                <a:effectLst/>
                <a:latin typeface="Google Sans"/>
              </a:rPr>
              <a:t> en particulier peut nous aider à trouver des combinaisons genre-espèces alternatives et éviter de lier le nom à des homonymes</a:t>
            </a:r>
            <a:r>
              <a:rPr lang="en-CA" dirty="0"/>
              <a:t>. </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fr-FR" dirty="0"/>
              <a:t>OBIS recommande de fournir des informations sur la manière dont une identification a été faite, par exemple par quelle clé d'identification, quel guide d'espèce ou quel expert; et par quelle méthode (par exemple morphologie vs génomique), etc.</a:t>
            </a: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b="1" dirty="0" err="1"/>
              <a:t>identifiedBy</a:t>
            </a:r>
            <a:r>
              <a:rPr lang="en-CA" b="1" dirty="0"/>
              <a:t> et </a:t>
            </a:r>
            <a:r>
              <a:rPr lang="en" b="1" i="0" u="none" strike="noStrike" cap="none" dirty="0">
                <a:solidFill>
                  <a:schemeClr val="dk1"/>
                </a:solidFill>
              </a:rPr>
              <a:t>dateIdentified</a:t>
            </a:r>
            <a:r>
              <a:rPr lang="en-CA" b="1" dirty="0"/>
              <a:t>: </a:t>
            </a:r>
            <a:r>
              <a:rPr lang="fr-FR" dirty="0"/>
              <a:t>Le nom de la personne qui a fait l’identification taxonomique peut y être indiqué ainsi que la date d’identification (</a:t>
            </a:r>
            <a:r>
              <a:rPr lang="en-CA" dirty="0" err="1"/>
              <a:t>Utiliser</a:t>
            </a:r>
            <a:r>
              <a:rPr lang="en-CA" dirty="0"/>
              <a:t> la </a:t>
            </a:r>
            <a:r>
              <a:rPr lang="en-CA" dirty="0" err="1"/>
              <a:t>norme</a:t>
            </a:r>
            <a:r>
              <a:rPr lang="en-CA" dirty="0"/>
              <a:t> ISO 8601).</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b="1" dirty="0" err="1"/>
              <a:t>identificationReferences</a:t>
            </a:r>
            <a:r>
              <a:rPr lang="en-CA" b="1" dirty="0"/>
              <a:t>: </a:t>
            </a:r>
            <a:r>
              <a:rPr lang="fr-FR" dirty="0"/>
              <a:t>Une liste de références, telles que les guides de terrain utilisés pour l'identification peut être répertoriée</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b="1" dirty="0" err="1"/>
              <a:t>identificationRemarks</a:t>
            </a:r>
            <a:r>
              <a:rPr lang="en-CA" b="1" dirty="0"/>
              <a:t>: </a:t>
            </a:r>
            <a:r>
              <a:rPr lang="fr-CA" b="0" i="0" dirty="0">
                <a:solidFill>
                  <a:srgbClr val="202124"/>
                </a:solidFill>
                <a:effectLst/>
                <a:latin typeface="Google Sans"/>
              </a:rPr>
              <a:t>Toute autre information, telle que les méthodes d'identification, peut être ajoutée. </a:t>
            </a:r>
          </a:p>
          <a:p>
            <a:pPr marL="0" lvl="0" indent="0" algn="l" rtl="0">
              <a:lnSpc>
                <a:spcPct val="100000"/>
              </a:lnSpc>
              <a:spcBef>
                <a:spcPts val="0"/>
              </a:spcBef>
              <a:spcAft>
                <a:spcPts val="0"/>
              </a:spcAft>
              <a:buSzPts val="1100"/>
              <a:buNone/>
            </a:pPr>
            <a:endParaRPr lang="fr-CA" b="0" i="0" dirty="0">
              <a:solidFill>
                <a:srgbClr val="202124"/>
              </a:solidFill>
              <a:effectLst/>
              <a:latin typeface="Google Sans"/>
            </a:endParaRPr>
          </a:p>
          <a:p>
            <a:pPr marL="0" lvl="0" indent="0" algn="l" rtl="0">
              <a:lnSpc>
                <a:spcPct val="100000"/>
              </a:lnSpc>
              <a:spcBef>
                <a:spcPts val="0"/>
              </a:spcBef>
              <a:spcAft>
                <a:spcPts val="0"/>
              </a:spcAft>
              <a:buSzPts val="1100"/>
              <a:buNone/>
            </a:pPr>
            <a:r>
              <a:rPr lang="en-CA" b="1" dirty="0" err="1"/>
              <a:t>typeStatus</a:t>
            </a:r>
            <a:r>
              <a:rPr lang="en-CA" b="1" dirty="0"/>
              <a:t>: </a:t>
            </a:r>
            <a:r>
              <a:rPr lang="fr-FR" dirty="0"/>
              <a:t>Si l'enregistrement représente un spécimen de type nomenclatural, le terme </a:t>
            </a:r>
            <a:r>
              <a:rPr lang="fr-FR" dirty="0" err="1"/>
              <a:t>typeStatus</a:t>
            </a:r>
            <a:r>
              <a:rPr lang="fr-FR" dirty="0"/>
              <a:t> peut être utilisé, par ex. pour holotype, </a:t>
            </a:r>
            <a:r>
              <a:rPr lang="fr-FR" dirty="0" err="1"/>
              <a:t>syntype</a:t>
            </a:r>
            <a:r>
              <a:rPr lang="fr-FR" dirty="0"/>
              <a:t>, etc.</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c9ce2894b_0_1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g7c9ce2894b_0_11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fr-CA" b="0" i="0" dirty="0">
                <a:solidFill>
                  <a:srgbClr val="202124"/>
                </a:solidFill>
                <a:effectLst/>
                <a:latin typeface="Google Sans"/>
              </a:rPr>
              <a:t>En cas d'identifications incertaines, et le nom scientifique qui contient des qualificatifs tels que cf.,? ou </a:t>
            </a:r>
            <a:r>
              <a:rPr lang="fr-CA" b="0" i="0" dirty="0" err="1">
                <a:solidFill>
                  <a:srgbClr val="202124"/>
                </a:solidFill>
                <a:effectLst/>
                <a:latin typeface="Google Sans"/>
              </a:rPr>
              <a:t>aff.</a:t>
            </a:r>
            <a:r>
              <a:rPr lang="fr-CA" b="0" i="0" dirty="0">
                <a:solidFill>
                  <a:srgbClr val="202124"/>
                </a:solidFill>
                <a:effectLst/>
                <a:latin typeface="Google Sans"/>
              </a:rPr>
              <a:t>, alors ce nom devrait entrer dans </a:t>
            </a:r>
            <a:r>
              <a:rPr lang="fr-CA" b="1" i="0" dirty="0" err="1">
                <a:solidFill>
                  <a:srgbClr val="202124"/>
                </a:solidFill>
                <a:effectLst/>
                <a:latin typeface="Google Sans"/>
              </a:rPr>
              <a:t>identificationQualifier</a:t>
            </a:r>
            <a:r>
              <a:rPr lang="fr-CA" b="0" i="0" dirty="0">
                <a:solidFill>
                  <a:srgbClr val="202124"/>
                </a:solidFill>
                <a:effectLst/>
                <a:latin typeface="Google Sans"/>
              </a:rPr>
              <a:t>, et </a:t>
            </a:r>
            <a:r>
              <a:rPr lang="fr-CA" b="1" i="0" dirty="0" err="1">
                <a:solidFill>
                  <a:srgbClr val="202124"/>
                </a:solidFill>
                <a:effectLst/>
                <a:latin typeface="Google Sans"/>
              </a:rPr>
              <a:t>scientificName</a:t>
            </a:r>
            <a:r>
              <a:rPr lang="fr-CA" b="0" i="0" dirty="0">
                <a:solidFill>
                  <a:srgbClr val="202124"/>
                </a:solidFill>
                <a:effectLst/>
                <a:latin typeface="Google Sans"/>
              </a:rPr>
              <a:t> devrait contenir le nom du rang taxonomique le plus bas possible qui se réfère à l'identification la plus précise.</a:t>
            </a: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fr-FR" dirty="0"/>
              <a:t>Par exemple. si le spécimen a été identifié avec précision jusqu'au niveau du genre, mais pas au niveau de l'espèce, alors le </a:t>
            </a:r>
            <a:r>
              <a:rPr lang="fr-FR" b="1" dirty="0" err="1"/>
              <a:t>ScientificName</a:t>
            </a:r>
            <a:r>
              <a:rPr lang="fr-FR" dirty="0"/>
              <a:t> devrait contenir le nom du genre, le </a:t>
            </a:r>
            <a:r>
              <a:rPr lang="fr-FR" b="1" dirty="0" err="1"/>
              <a:t>ScientificNameID</a:t>
            </a:r>
            <a:r>
              <a:rPr lang="fr-FR" dirty="0"/>
              <a:t> devrait contenir le LSID du genre et le </a:t>
            </a:r>
            <a:r>
              <a:rPr lang="fr-FR" b="1" dirty="0" err="1"/>
              <a:t>identificationQualifier</a:t>
            </a:r>
            <a:r>
              <a:rPr lang="fr-FR" dirty="0"/>
              <a:t> devrait contenir le nom incertain de l'espèce combiné avec? ou d'autres qualificatifs.</a:t>
            </a:r>
          </a:p>
          <a:p>
            <a:pPr marL="0" lvl="0" indent="0" algn="l" rtl="0">
              <a:lnSpc>
                <a:spcPct val="100000"/>
              </a:lnSpc>
              <a:spcBef>
                <a:spcPts val="0"/>
              </a:spcBef>
              <a:spcAft>
                <a:spcPts val="0"/>
              </a:spcAft>
              <a:buSzPts val="1100"/>
              <a:buNone/>
            </a:pPr>
            <a:endParaRPr lang="en-CA" dirty="0"/>
          </a:p>
          <a:p>
            <a:pPr marL="0" lvl="0" indent="0" algn="l" rtl="0">
              <a:spcBef>
                <a:spcPts val="0"/>
              </a:spcBef>
              <a:spcAft>
                <a:spcPts val="0"/>
              </a:spcAft>
              <a:buNone/>
            </a:pPr>
            <a:r>
              <a:rPr lang="fr-FR" dirty="0"/>
              <a:t>Il est recommandé de ne pas inclure l’</a:t>
            </a:r>
            <a:r>
              <a:rPr lang="fr-FR" dirty="0" err="1"/>
              <a:t>authorship</a:t>
            </a:r>
            <a:r>
              <a:rPr lang="fr-FR" dirty="0"/>
              <a:t> dans</a:t>
            </a:r>
            <a:r>
              <a:rPr lang="fr-FR" b="1" dirty="0"/>
              <a:t> </a:t>
            </a:r>
            <a:r>
              <a:rPr lang="fr-FR" b="1" dirty="0" err="1"/>
              <a:t>ScientificName</a:t>
            </a:r>
            <a:r>
              <a:rPr lang="fr-FR" b="1" dirty="0"/>
              <a:t> </a:t>
            </a:r>
            <a:r>
              <a:rPr lang="fr-FR" dirty="0"/>
              <a:t>et d'utiliser uniquement </a:t>
            </a:r>
            <a:r>
              <a:rPr lang="fr-FR" b="1" dirty="0" err="1"/>
              <a:t>scientificNameAuthorship</a:t>
            </a:r>
            <a:r>
              <a:rPr lang="fr-FR" dirty="0"/>
              <a:t> à cette fin. </a:t>
            </a:r>
          </a:p>
          <a:p>
            <a:pPr marL="0" lvl="0" indent="0" algn="l" rtl="0">
              <a:spcBef>
                <a:spcPts val="0"/>
              </a:spcBef>
              <a:spcAft>
                <a:spcPts val="0"/>
              </a:spcAft>
              <a:buNone/>
            </a:pPr>
            <a:r>
              <a:rPr lang="fr-FR" dirty="0"/>
              <a:t>Le terme </a:t>
            </a:r>
            <a:r>
              <a:rPr lang="fr-FR" b="1" dirty="0" err="1"/>
              <a:t>ScientificName</a:t>
            </a:r>
            <a:r>
              <a:rPr lang="fr-FR" dirty="0"/>
              <a:t> ne doit contenir que le nom et non les qualifications d'identification (telles que?, Confer ou </a:t>
            </a:r>
            <a:r>
              <a:rPr lang="fr-FR" dirty="0" err="1"/>
              <a:t>affinity</a:t>
            </a:r>
            <a:r>
              <a:rPr lang="fr-FR" dirty="0"/>
              <a:t>), qui doivent plutôt être fournies dans le terme </a:t>
            </a:r>
            <a:r>
              <a:rPr lang="fr-FR" b="1" dirty="0" err="1"/>
              <a:t>IdentificationQualifier</a:t>
            </a:r>
            <a:r>
              <a:rPr lang="fr-FR" dirty="0"/>
              <a:t>, voir l'exemple ci-dessous.</a:t>
            </a:r>
          </a:p>
          <a:p>
            <a:pPr marL="0" lvl="0" indent="0" algn="l" rtl="0">
              <a:spcBef>
                <a:spcPts val="0"/>
              </a:spcBef>
              <a:spcAft>
                <a:spcPts val="0"/>
              </a:spcAft>
              <a:buNone/>
            </a:pPr>
            <a:endParaRPr lang="en-CA" dirty="0"/>
          </a:p>
          <a:p>
            <a:pPr marL="0" lvl="0" indent="0" algn="l" rtl="0">
              <a:lnSpc>
                <a:spcPct val="100000"/>
              </a:lnSpc>
              <a:spcBef>
                <a:spcPts val="0"/>
              </a:spcBef>
              <a:spcAft>
                <a:spcPts val="0"/>
              </a:spcAft>
              <a:buSzPts val="1100"/>
              <a:buNone/>
            </a:pPr>
            <a:r>
              <a:rPr lang="fr-FR" dirty="0"/>
              <a:t>Un </a:t>
            </a:r>
            <a:r>
              <a:rPr lang="fr-FR" dirty="0" err="1"/>
              <a:t>WoRMS</a:t>
            </a:r>
            <a:r>
              <a:rPr lang="fr-FR" dirty="0"/>
              <a:t> LSID doit être ajouté dans </a:t>
            </a:r>
            <a:r>
              <a:rPr lang="fr-FR" dirty="0" err="1"/>
              <a:t>ScientificNameID</a:t>
            </a:r>
            <a:r>
              <a:rPr lang="fr-FR" dirty="0"/>
              <a:t> (terme obligatoire), OBIS utilisera cet identifiant pour extraire les informations taxonomiques du Registre mondial des espèces marines (</a:t>
            </a:r>
            <a:r>
              <a:rPr lang="fr-FR" dirty="0" err="1"/>
              <a:t>WoRMS</a:t>
            </a:r>
            <a:r>
              <a:rPr lang="fr-FR" dirty="0"/>
              <a:t>) dans OBIS, telles que la classification taxonomique et le nom accepté en cas de noms invalides ou des synonymes. Les LSID sont des identificateurs de ressources persistants, indépendants de l'emplacement, permettant de nommer de manière unique les ressources d'importance biologique. Pour plus d'informations sur les LSID, consultez le site www.lsid.info</a:t>
            </a: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fr-FR" dirty="0"/>
              <a:t>Vous pouvez contacter l'équipe de gestion des données de </a:t>
            </a:r>
            <a:r>
              <a:rPr lang="fr-FR" dirty="0" err="1"/>
              <a:t>WoRMS</a:t>
            </a:r>
            <a:r>
              <a:rPr lang="fr-FR" dirty="0"/>
              <a:t> (info@marinespecies.org) au cas où le nom scientifique serait manquant dans </a:t>
            </a:r>
            <a:r>
              <a:rPr lang="fr-FR" dirty="0" err="1"/>
              <a:t>WoRMS</a:t>
            </a:r>
            <a:r>
              <a:rPr lang="fr-FR" dirty="0"/>
              <a: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fr-FR" b="1" dirty="0" err="1"/>
              <a:t>occurrenceID</a:t>
            </a:r>
            <a:r>
              <a:rPr lang="fr-FR" b="1" dirty="0"/>
              <a:t>: </a:t>
            </a:r>
            <a:r>
              <a:rPr lang="fr-FR" b="0" dirty="0"/>
              <a:t>Identifiant</a:t>
            </a:r>
            <a:r>
              <a:rPr lang="fr-FR" dirty="0"/>
              <a:t> pour l'enregistrement d'</a:t>
            </a:r>
            <a:r>
              <a:rPr lang="fr-FR" dirty="0" err="1"/>
              <a:t>occurence</a:t>
            </a:r>
            <a:r>
              <a:rPr lang="fr-FR" dirty="0"/>
              <a:t> et doit être persistant et globalement unique. Si l'ensemble de données ne contient pas encore d'</a:t>
            </a:r>
            <a:r>
              <a:rPr lang="fr-FR" dirty="0" err="1"/>
              <a:t>occurrenceID</a:t>
            </a:r>
            <a:r>
              <a:rPr lang="fr-FR" dirty="0"/>
              <a:t> (uniques au monde), ils doivent être créés. Peut être construit en combinant l'</a:t>
            </a:r>
            <a:r>
              <a:rPr lang="fr-FR" b="1" dirty="0" err="1"/>
              <a:t>institutionCode</a:t>
            </a:r>
            <a:r>
              <a:rPr lang="fr-FR" dirty="0"/>
              <a:t>, le </a:t>
            </a:r>
            <a:r>
              <a:rPr lang="fr-FR" b="1" dirty="0" err="1"/>
              <a:t>collectionCode</a:t>
            </a:r>
            <a:r>
              <a:rPr lang="fr-FR" dirty="0"/>
              <a:t> et le </a:t>
            </a:r>
            <a:r>
              <a:rPr lang="fr-FR" b="1" dirty="0" err="1"/>
              <a:t>catalogNumber</a:t>
            </a:r>
            <a:r>
              <a:rPr lang="fr-FR" b="1" dirty="0"/>
              <a:t>.</a:t>
            </a:r>
            <a:r>
              <a:rPr lang="fr-FR" dirty="0"/>
              <a:t> Notez que l'inclusion d'</a:t>
            </a:r>
            <a:r>
              <a:rPr lang="fr-FR" dirty="0" err="1"/>
              <a:t>occurrenceID</a:t>
            </a:r>
            <a:r>
              <a:rPr lang="fr-FR" dirty="0"/>
              <a:t> est également nécessaire pour les ensembles de données au format </a:t>
            </a:r>
            <a:r>
              <a:rPr lang="en-CA" dirty="0">
                <a:hlinkClick r:id="rId3"/>
              </a:rPr>
              <a:t>OBIS-ENV-DATA</a:t>
            </a:r>
            <a:r>
              <a:rPr lang="en-CA" dirty="0"/>
              <a:t>.</a:t>
            </a:r>
          </a:p>
          <a:p>
            <a:pPr marL="158750" indent="0">
              <a:buNone/>
            </a:pPr>
            <a:endParaRPr lang="en-CA" dirty="0"/>
          </a:p>
          <a:p>
            <a:pPr marL="158750" indent="0">
              <a:buNone/>
            </a:pPr>
            <a:r>
              <a:rPr lang="en-CA" b="1" dirty="0" err="1"/>
              <a:t>occurrenceStatus</a:t>
            </a:r>
            <a:r>
              <a:rPr lang="en-CA" b="1" dirty="0"/>
              <a:t>:</a:t>
            </a:r>
            <a:r>
              <a:rPr lang="en-CA" dirty="0"/>
              <a:t> </a:t>
            </a:r>
            <a:r>
              <a:rPr lang="fr-FR" dirty="0"/>
              <a:t>Déclaration sur la présence ou l'absence d'un taxon à un endroit. C'est un terme important, car il nous permet de faire la distinction entre les enregistrements de présence et d'absence. C'est un terme obligatoire et doit être rempli avec présent ou absent.</a:t>
            </a:r>
            <a:endParaRPr lang="en-CA" dirty="0"/>
          </a:p>
          <a:p>
            <a:pPr marL="158750" indent="0">
              <a:buNone/>
            </a:pPr>
            <a:endParaRPr lang="en-CA" dirty="0"/>
          </a:p>
          <a:p>
            <a:pPr marL="158750" indent="0">
              <a:buNone/>
            </a:pPr>
            <a:r>
              <a:rPr lang="en-CA" dirty="0"/>
              <a:t>A few terms related to quantity: </a:t>
            </a:r>
          </a:p>
          <a:p>
            <a:pPr marL="158750" indent="0">
              <a:buNone/>
            </a:pPr>
            <a:r>
              <a:rPr lang="en-CA" b="1" dirty="0" err="1"/>
              <a:t>organismQuantity</a:t>
            </a:r>
            <a:r>
              <a:rPr lang="en-CA" b="1" dirty="0"/>
              <a:t> </a:t>
            </a:r>
            <a:r>
              <a:rPr lang="en-CA" b="0" dirty="0"/>
              <a:t>et</a:t>
            </a:r>
            <a:r>
              <a:rPr lang="en-CA" b="1" dirty="0"/>
              <a:t> </a:t>
            </a:r>
            <a:r>
              <a:rPr lang="en-CA" b="1" dirty="0" err="1"/>
              <a:t>organismQuantityType</a:t>
            </a:r>
            <a:r>
              <a:rPr lang="en-CA" dirty="0"/>
              <a:t>, </a:t>
            </a:r>
            <a:r>
              <a:rPr lang="fr-FR" dirty="0"/>
              <a:t>ont été ajoutés au TDWG ratifié Darwin </a:t>
            </a:r>
            <a:r>
              <a:rPr lang="fr-FR" dirty="0" err="1"/>
              <a:t>Core</a:t>
            </a:r>
            <a:r>
              <a:rPr lang="fr-FR" dirty="0"/>
              <a:t>. C'est beaucoup plus polyvalent que l'ancien champ </a:t>
            </a:r>
            <a:r>
              <a:rPr lang="fr-FR" dirty="0" err="1"/>
              <a:t>individualCount</a:t>
            </a:r>
            <a:r>
              <a:rPr lang="fr-FR" dirty="0"/>
              <a:t>. Cependant, OBIS recommande d'utiliser l'extension Extended </a:t>
            </a:r>
            <a:r>
              <a:rPr lang="fr-FR" dirty="0" err="1"/>
              <a:t>MeasurementorFact</a:t>
            </a:r>
            <a:r>
              <a:rPr lang="fr-FR" dirty="0"/>
              <a:t> pour les mesures quantitatives en raison de la standardisation des termes et du fait que vous pouvez lier ces mesures à des événements d'échantillonnage et à des informations d'échantillonnage factuelles. Veuillez noter qu'OBIS recommande que toutes les mesures quantitatives et les faits d'échantillonnage soient traités dans l'extension </a:t>
            </a:r>
            <a:r>
              <a:rPr lang="fr-FR" dirty="0" err="1"/>
              <a:t>ExtendedMeasurementOrFact</a:t>
            </a:r>
            <a:r>
              <a:rPr lang="fr-FR" dirty="0"/>
              <a:t> et non dans les fichiers Darwin </a:t>
            </a:r>
            <a:r>
              <a:rPr lang="fr-FR" dirty="0" err="1"/>
              <a:t>Core</a:t>
            </a:r>
            <a:r>
              <a:rPr lang="fr-FR" dirty="0"/>
              <a:t>.</a:t>
            </a:r>
          </a:p>
          <a:p>
            <a:pPr marL="158750" indent="0">
              <a:buNone/>
            </a:pPr>
            <a:endParaRPr lang="en-CA" dirty="0"/>
          </a:p>
          <a:p>
            <a:pPr marL="158750" indent="0">
              <a:buNone/>
            </a:pPr>
            <a:r>
              <a:rPr lang="fr-FR" dirty="0"/>
              <a:t>Dans le cas où des spécimens ont été collectés et stockés (par exemple, collections de musée), le numéro de catalogue et les termes de préparation peuvent être utilisés pour fournir l'identifiant du document dans la collection et pour documenter les méthodes de préparation et de conservation.</a:t>
            </a:r>
          </a:p>
          <a:p>
            <a:pPr marL="158750" indent="0">
              <a:buNone/>
            </a:pPr>
            <a:endParaRPr lang="en-CA" dirty="0"/>
          </a:p>
          <a:p>
            <a:pPr marL="158750" indent="0">
              <a:buNone/>
            </a:pPr>
            <a:r>
              <a:rPr lang="fr-FR" dirty="0"/>
              <a:t>Le terme </a:t>
            </a:r>
            <a:r>
              <a:rPr lang="fr-FR" b="1" dirty="0" err="1"/>
              <a:t>typeStatus</a:t>
            </a:r>
            <a:r>
              <a:rPr lang="fr-FR" dirty="0"/>
              <a:t> voir ci-dessus (sous identification) peut également être utilisé dans ce contexte.</a:t>
            </a:r>
          </a:p>
          <a:p>
            <a:pPr marL="158750" indent="0">
              <a:buNone/>
            </a:pPr>
            <a:endParaRPr lang="fr-FR"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b="1" dirty="0" err="1"/>
              <a:t>associatedMedia</a:t>
            </a:r>
            <a:r>
              <a:rPr lang="fr-FR" dirty="0"/>
              <a:t>,</a:t>
            </a:r>
            <a:r>
              <a:rPr lang="fr-FR" b="1" dirty="0"/>
              <a:t> </a:t>
            </a:r>
            <a:r>
              <a:rPr lang="en-CA" b="1" dirty="0" err="1">
                <a:solidFill>
                  <a:schemeClr val="tx1"/>
                </a:solidFill>
              </a:rPr>
              <a:t>associatedReferences</a:t>
            </a:r>
            <a:r>
              <a:rPr lang="en-CA" b="1" dirty="0">
                <a:solidFill>
                  <a:schemeClr val="tx1"/>
                </a:solidFill>
              </a:rPr>
              <a:t> </a:t>
            </a:r>
            <a:r>
              <a:rPr lang="fr-FR" dirty="0"/>
              <a:t>et </a:t>
            </a:r>
            <a:r>
              <a:rPr lang="en-CA" b="1" dirty="0" err="1">
                <a:solidFill>
                  <a:schemeClr val="tx1"/>
                </a:solidFill>
              </a:rPr>
              <a:t>associatedSequences</a:t>
            </a:r>
            <a:r>
              <a:rPr lang="en-CA" dirty="0">
                <a:solidFill>
                  <a:schemeClr val="tx1"/>
                </a:solidFill>
              </a:rPr>
              <a:t> </a:t>
            </a:r>
            <a:r>
              <a:rPr lang="fr-FR" dirty="0"/>
              <a:t>sont des identifiants uniques globaux ou des URI pointant respectivement vers des médias associés (par exemple, une image ou une vidéo en ligne), de la littérature associée (par exemple des DOI) ou des informations de séquence génétique (par exemple un identifiant </a:t>
            </a:r>
            <a:r>
              <a:rPr lang="fr-FR" dirty="0" err="1"/>
              <a:t>GenBANK</a:t>
            </a:r>
            <a:r>
              <a:rPr lang="fr-FR" dirty="0"/>
              <a:t>).</a:t>
            </a:r>
            <a:endParaRPr lang="en-CA" dirty="0"/>
          </a:p>
          <a:p>
            <a:pPr marL="158750" indent="0">
              <a:buNone/>
            </a:pPr>
            <a:endParaRPr lang="en-CA" b="1" dirty="0"/>
          </a:p>
          <a:p>
            <a:pPr marL="158750" indent="0">
              <a:buNone/>
            </a:pPr>
            <a:r>
              <a:rPr lang="en-CA" b="1" dirty="0" err="1"/>
              <a:t>associatedTaxa</a:t>
            </a:r>
            <a:r>
              <a:rPr lang="en-CA" b="1" dirty="0"/>
              <a:t>: </a:t>
            </a:r>
            <a:r>
              <a:rPr lang="en-CA" b="0" dirty="0" err="1"/>
              <a:t>Permet</a:t>
            </a:r>
            <a:r>
              <a:rPr lang="en-CA" b="0" dirty="0"/>
              <a:t> d’</a:t>
            </a:r>
            <a:r>
              <a:rPr lang="fr-FR" b="0" dirty="0"/>
              <a:t>inclure </a:t>
            </a:r>
            <a:r>
              <a:rPr lang="fr-FR" dirty="0"/>
              <a:t>une liste (concaténée et séparée) d'identifiants ou de noms de taxons et de leurs associations avec l'occurrence, par ex. l'occurrence de l'espèce était associée à la présence de varech comme </a:t>
            </a:r>
            <a:r>
              <a:rPr lang="fr-FR" dirty="0" err="1"/>
              <a:t>Laminaria</a:t>
            </a:r>
            <a:r>
              <a:rPr lang="fr-FR" dirty="0"/>
              <a:t> </a:t>
            </a:r>
            <a:r>
              <a:rPr lang="fr-FR" dirty="0" err="1"/>
              <a:t>digitata</a:t>
            </a:r>
            <a:r>
              <a:rPr lang="fr-FR" dirty="0"/>
              <a:t>.</a:t>
            </a:r>
          </a:p>
          <a:p>
            <a:pPr marL="158750" indent="0">
              <a:buNone/>
            </a:pPr>
            <a:endParaRPr lang="fr-FR" dirty="0"/>
          </a:p>
          <a:p>
            <a:pPr marL="158750" indent="0">
              <a:buNone/>
            </a:pPr>
            <a:r>
              <a:rPr lang="fr-FR" dirty="0"/>
              <a:t>Des informations sur les taxons peuvent être ajoutées comme par exemple </a:t>
            </a:r>
            <a:r>
              <a:rPr lang="fr-FR" b="1" dirty="0" err="1"/>
              <a:t>sex</a:t>
            </a:r>
            <a:r>
              <a:rPr lang="fr-FR" b="1" dirty="0"/>
              <a:t>, </a:t>
            </a:r>
            <a:r>
              <a:rPr lang="fr-FR" b="1" dirty="0" err="1"/>
              <a:t>lifestage</a:t>
            </a:r>
            <a:r>
              <a:rPr lang="fr-FR" b="1" dirty="0"/>
              <a:t>, </a:t>
            </a:r>
            <a:r>
              <a:rPr lang="fr-FR" b="1" dirty="0" err="1"/>
              <a:t>behavior</a:t>
            </a:r>
            <a:r>
              <a:rPr lang="fr-FR" dirty="0"/>
              <a:t>. Le vocabulaire recommandé pour la variable </a:t>
            </a:r>
            <a:r>
              <a:rPr lang="fr-FR" b="1" dirty="0" err="1"/>
              <a:t>sex</a:t>
            </a:r>
            <a:r>
              <a:rPr lang="fr-FR" dirty="0"/>
              <a:t> (voir le vocabulaire BODC: S10), pour </a:t>
            </a:r>
            <a:r>
              <a:rPr lang="fr-FR" b="1" dirty="0" err="1"/>
              <a:t>lifeStage</a:t>
            </a:r>
            <a:r>
              <a:rPr lang="fr-FR" dirty="0"/>
              <a:t>, voir le vocabulaire (BODC: S11), </a:t>
            </a:r>
            <a:r>
              <a:rPr lang="fr-FR" dirty="0" err="1"/>
              <a:t>behavior</a:t>
            </a:r>
            <a:r>
              <a:rPr lang="fr-FR" dirty="0"/>
              <a:t> (aucun vocabulaire disponible). </a:t>
            </a:r>
            <a:r>
              <a:rPr lang="fr-FR" b="1" dirty="0" err="1"/>
              <a:t>occurrenceRemarks</a:t>
            </a:r>
            <a:r>
              <a:rPr lang="fr-FR" dirty="0"/>
              <a:t> peut contenir des commentaires ou des notes sur l'occurrence.</a:t>
            </a:r>
            <a:endParaRPr lang="en-CA" dirty="0"/>
          </a:p>
          <a:p>
            <a:pPr marL="158750" indent="0">
              <a:buNone/>
            </a:pPr>
            <a:endParaRPr lang="en-CA" dirty="0"/>
          </a:p>
          <a:p>
            <a:pPr marL="158750" indent="0">
              <a:buNone/>
            </a:pPr>
            <a:r>
              <a:rPr lang="en-CA" b="1" dirty="0" err="1"/>
              <a:t>recordedBy</a:t>
            </a:r>
            <a:r>
              <a:rPr lang="en-CA" b="1" dirty="0"/>
              <a:t>: </a:t>
            </a:r>
            <a:r>
              <a:rPr lang="fr-CA" b="0" i="0" dirty="0">
                <a:solidFill>
                  <a:srgbClr val="202124"/>
                </a:solidFill>
                <a:effectLst/>
                <a:latin typeface="Google Sans"/>
              </a:rPr>
              <a:t>Peut contenir une liste (concaténée et séparée) de noms de personnes, de groupes ou d'organisations responsables de l'enregistrement de l'occurrence d'origine. Le collecteur principal ou l'observateur, en particulier celui qui applique un identifiant personnel (</a:t>
            </a:r>
            <a:r>
              <a:rPr lang="fr-CA" b="1" i="0" dirty="0" err="1">
                <a:solidFill>
                  <a:srgbClr val="202124"/>
                </a:solidFill>
                <a:effectLst/>
                <a:latin typeface="Google Sans"/>
              </a:rPr>
              <a:t>recordNumber</a:t>
            </a:r>
            <a:r>
              <a:rPr lang="fr-CA" b="0" i="0" dirty="0">
                <a:solidFill>
                  <a:srgbClr val="202124"/>
                </a:solidFill>
                <a:effectLst/>
                <a:latin typeface="Google Sans"/>
              </a:rPr>
              <a:t>), doit être répertorié en premier.</a:t>
            </a: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c9ce2894b_0_127: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b="1" dirty="0" err="1"/>
              <a:t>basisOfRecord</a:t>
            </a:r>
            <a:r>
              <a:rPr lang="en-CA" b="1" dirty="0"/>
              <a:t>: </a:t>
            </a:r>
            <a:r>
              <a:rPr lang="fr-FR" b="0" dirty="0"/>
              <a:t>S</a:t>
            </a:r>
            <a:r>
              <a:rPr lang="fr-FR" dirty="0"/>
              <a:t>pécifie la nature de l'enregistrement, c'est-à-dire si l'enregistrement d'occurrence est basé sur un spécimen stocké ou sur une observation. Dans le cas où le spécimen est collecté et stocké dans une collection (par exemple dans un musée, une université, un institut de recherche), les options sont </a:t>
            </a:r>
            <a:r>
              <a:rPr lang="fr-FR" dirty="0" err="1"/>
              <a:t>PreservedSpecimen</a:t>
            </a:r>
            <a:r>
              <a:rPr lang="fr-FR" dirty="0"/>
              <a:t> (par exemple conservé dans l'éthanol, tissu, etc.), </a:t>
            </a:r>
            <a:r>
              <a:rPr lang="fr-FR" dirty="0" err="1"/>
              <a:t>FossilSpecimen</a:t>
            </a:r>
            <a:r>
              <a:rPr lang="fr-FR" dirty="0"/>
              <a:t> (fossile, ce qui permet à OBIS de faire la distinction entre la date de prélèvement et la période pendant laquelle le spécimen a été supposé vivant) ou </a:t>
            </a:r>
            <a:r>
              <a:rPr lang="fr-FR" dirty="0" err="1"/>
              <a:t>LivingSpecimen</a:t>
            </a:r>
            <a:r>
              <a:rPr lang="fr-FR" dirty="0"/>
              <a:t> (un spécimen vivant intentionnellement conservé / cultivé, par exemple dans un aquarium ou une collection de culture). Dans le cas où aucun spécimen n'est déposé, la base d'enregistrement est soit l'observation humaine (par exemple l'observation d'oiseaux, un échantillon benthique mais les spécimens ont été jetés après le comptage), ou l'observation par machine (par exemple pour les occurrences basées sur des capteurs automatisés tels que les séquenceurs d'ADN, la reconnaissance d'image, etc.)</a:t>
            </a:r>
            <a:endParaRPr lang="en-CA" b="1" dirty="0"/>
          </a:p>
          <a:p>
            <a:pPr marL="158750" indent="0">
              <a:buNone/>
            </a:pPr>
            <a:endParaRPr lang="en-CA" dirty="0"/>
          </a:p>
          <a:p>
            <a:pPr marL="158750" indent="0">
              <a:buNone/>
            </a:pPr>
            <a:r>
              <a:rPr lang="fr-FR" dirty="0"/>
              <a:t>Lorsque le </a:t>
            </a:r>
            <a:r>
              <a:rPr lang="fr-FR" dirty="0" err="1"/>
              <a:t>baseOfRecord</a:t>
            </a:r>
            <a:r>
              <a:rPr lang="fr-FR" dirty="0"/>
              <a:t> est un spécimen préservé, un spécimen vivant ou un spécimen fossile, veuillez également ajouter le code institution, le code collection et le numéro de catalogue, ce qui permettra aux gens de visiter la collection et de réexaminer le matériel. Parfois, par exemple dans le cas de spécimens vivants, un ensemble de données peut contenir des enregistrements indiquant l'origine, la position d'échantillonnage in situ ainsi qu'un enregistrement faisant référence à la collection ex situ. Dans ce cas, veuillez ajouter les informations dans type d'événement </a:t>
            </a:r>
            <a:r>
              <a:rPr lang="en-CA" dirty="0"/>
              <a:t>(</a:t>
            </a:r>
            <a:r>
              <a:rPr lang="en-CA" dirty="0" err="1"/>
              <a:t>voir</a:t>
            </a:r>
            <a:r>
              <a:rPr lang="en-CA" dirty="0"/>
              <a:t> </a:t>
            </a:r>
            <a:r>
              <a:rPr lang="en-CA" dirty="0">
                <a:hlinkClick r:id="rId3"/>
              </a:rPr>
              <a:t>OBIS manual: event</a:t>
            </a:r>
            <a:r>
              <a:rPr lang="en-CA" dirty="0"/>
              <a:t>.)</a:t>
            </a:r>
          </a:p>
          <a:p>
            <a:pPr marL="0" lvl="0" indent="0" algn="l" rtl="0">
              <a:spcBef>
                <a:spcPts val="0"/>
              </a:spcBef>
              <a:spcAft>
                <a:spcPts val="0"/>
              </a:spcAft>
              <a:buNone/>
            </a:pPr>
            <a:endParaRPr dirty="0"/>
          </a:p>
        </p:txBody>
      </p:sp>
      <p:sp>
        <p:nvSpPr>
          <p:cNvPr id="172" name="Google Shape;172;g7c9ce2894b_0_1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b="1" dirty="0" err="1"/>
              <a:t>institutionCode</a:t>
            </a:r>
            <a:r>
              <a:rPr lang="en-CA" b="1" dirty="0"/>
              <a:t>: </a:t>
            </a:r>
            <a:r>
              <a:rPr lang="fr-FR" dirty="0"/>
              <a:t>identifie l'institut dépositaire (souvent par acronyme)</a:t>
            </a:r>
            <a:endParaRPr lang="en-CA" b="1" dirty="0"/>
          </a:p>
          <a:p>
            <a:pPr marL="158750" indent="0">
              <a:buNone/>
            </a:pPr>
            <a:endParaRPr lang="en-CA" b="1" dirty="0"/>
          </a:p>
          <a:p>
            <a:pPr marL="158750" indent="0">
              <a:buNone/>
            </a:pPr>
            <a:r>
              <a:rPr lang="en-CA" b="1" dirty="0" err="1"/>
              <a:t>collectionCode</a:t>
            </a:r>
            <a:r>
              <a:rPr lang="en-CA" b="1" dirty="0"/>
              <a:t>: </a:t>
            </a:r>
            <a:r>
              <a:rPr lang="fr-FR" b="0" dirty="0"/>
              <a:t>I</a:t>
            </a:r>
            <a:r>
              <a:rPr lang="fr-FR" dirty="0"/>
              <a:t>dentifie la collection ou l'ensemble de données au sein de cet institut. Les collections ne peuvent pas appartenir à plusieurs instituts, donc tous les enregistrements d'une collection doivent avoir le même </a:t>
            </a:r>
            <a:r>
              <a:rPr lang="fr-FR" b="1" dirty="0" err="1"/>
              <a:t>institutionCode</a:t>
            </a:r>
            <a:r>
              <a:rPr lang="fr-FR" dirty="0"/>
              <a:t>.</a:t>
            </a:r>
          </a:p>
          <a:p>
            <a:pPr marL="158750" indent="0">
              <a:buNone/>
            </a:pPr>
            <a:endParaRPr lang="fr-FR" dirty="0"/>
          </a:p>
          <a:p>
            <a:pPr marL="158750" indent="0">
              <a:buNone/>
            </a:pPr>
            <a:r>
              <a:rPr lang="en-CA" b="1" dirty="0" err="1"/>
              <a:t>catalogNumber</a:t>
            </a:r>
            <a:r>
              <a:rPr lang="en-CA" b="1" dirty="0"/>
              <a:t>: </a:t>
            </a:r>
            <a:r>
              <a:rPr lang="fr-FR" b="0" dirty="0"/>
              <a:t>E</a:t>
            </a:r>
            <a:r>
              <a:rPr lang="fr-FR" dirty="0"/>
              <a:t>st un identifiant pour l'enregistrement dans l'ensemble de données ou la collection.</a:t>
            </a:r>
          </a:p>
          <a:p>
            <a:pPr marL="158750" indent="0">
              <a:buNone/>
            </a:pPr>
            <a:endParaRPr lang="fr-FR" dirty="0"/>
          </a:p>
          <a:p>
            <a:pPr marL="158750" indent="0">
              <a:buNone/>
            </a:pPr>
            <a:r>
              <a:rPr lang="en-CA" b="1" dirty="0" err="1"/>
              <a:t>bibliographicCitation</a:t>
            </a:r>
            <a:r>
              <a:rPr lang="en-CA" b="1" dirty="0"/>
              <a:t>: </a:t>
            </a:r>
            <a:r>
              <a:rPr lang="fr-FR" b="0" dirty="0"/>
              <a:t>P</a:t>
            </a:r>
            <a:r>
              <a:rPr lang="fr-FR" dirty="0"/>
              <a:t>ermet de fournir différentes citations au niveau de l'enregistrement, tandis qu'une seule citation pour l'ensemble de données peut être fournie dans les métadonnées. </a:t>
            </a:r>
            <a:endParaRPr lang="en-CA" dirty="0"/>
          </a:p>
          <a:p>
            <a:pPr marL="158750" indent="0">
              <a:buNone/>
            </a:pPr>
            <a:endParaRPr lang="en-CA" dirty="0"/>
          </a:p>
          <a:p>
            <a:pPr marL="158750" indent="0">
              <a:buNone/>
            </a:pPr>
            <a:r>
              <a:rPr lang="en-CA" b="1" dirty="0"/>
              <a:t>Modified: </a:t>
            </a:r>
            <a:r>
              <a:rPr lang="fr-FR" b="0" dirty="0"/>
              <a:t>D</a:t>
            </a:r>
            <a:r>
              <a:rPr lang="fr-FR" dirty="0"/>
              <a:t>ate et heure la plus récente à laquelle la ressource a été modifiée. Il est nécessaire d'utiliser la norme ISO 8601: 2004 (E).</a:t>
            </a:r>
          </a:p>
          <a:p>
            <a:pPr marL="158750" indent="0">
              <a:buNone/>
            </a:pPr>
            <a:endParaRPr lang="fr-FR" dirty="0"/>
          </a:p>
          <a:p>
            <a:pPr marL="158750" indent="0">
              <a:buNone/>
            </a:pPr>
            <a:r>
              <a:rPr lang="en-CA" b="1" dirty="0" err="1"/>
              <a:t>dataGeneralizations</a:t>
            </a:r>
            <a:r>
              <a:rPr lang="en-CA" b="1" dirty="0"/>
              <a:t>: </a:t>
            </a:r>
            <a:r>
              <a:rPr lang="fr-FR" dirty="0"/>
              <a:t>Fait référence aux mesures prises pour rendre les données partagées moins spécifiques ou complètes que dans leur forme d'origine. Suggère que des données alternatives de meilleure qualité soient disponibles sur demande. Cela peut être le cas pour les occurrences d'espèces vulnérables ou en voie de disparition et leurs positions sont généralisées.</a:t>
            </a:r>
            <a:endParaRPr lang="en-CA" dirty="0"/>
          </a:p>
          <a:p>
            <a:pPr marL="0" lvl="0" indent="0" algn="l" rtl="0">
              <a:spcBef>
                <a:spcPts val="0"/>
              </a:spcBef>
              <a:spcAft>
                <a:spcPts val="0"/>
              </a:spcAft>
              <a:buNone/>
            </a:pP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73247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dpi="0" rotWithShape="1">
          <a:blip r:embed="rId2">
            <a:alphaModFix/>
          </a:blip>
          <a:srcRect/>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dpi="0" rotWithShape="1">
          <a:blip r:embed="rId2">
            <a:alphaModFix/>
          </a:blip>
          <a:srcRect/>
          <a:stretch>
            <a:fillRect/>
          </a:stretch>
        </a:blip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dpi="0" rotWithShape="1">
          <a:blip r:embed="rId2">
            <a:alphaModFix/>
          </a:blip>
          <a:srcRect/>
          <a:stretch>
            <a:fillRect/>
          </a:stretch>
        </a:blipFill>
        <a:effectLst/>
      </p:bgPr>
    </p:bg>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blipFill dpi="0" rotWithShape="1">
          <a:blip r:embed="rId2">
            <a:alphaModFix/>
          </a:blip>
          <a:srcRect/>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dpi="0" rotWithShape="1">
          <a:blip r:embed="rId2">
            <a:alphaModFix/>
          </a:blip>
          <a:srcRect/>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dpi="0" rotWithShape="1">
          <a:blip r:embed="rId2">
            <a:alphaModFix/>
          </a:blip>
          <a:srcRect/>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dpi="0" rotWithShape="1">
          <a:blip r:embed="rId2">
            <a:alphaModFix/>
          </a:blip>
          <a:srcRect/>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dpi="0" rotWithShape="1">
          <a:blip r:embed="rId2">
            <a:alphaModFix/>
          </a:blip>
          <a:srcRect/>
          <a:stretch>
            <a:fillRect/>
          </a:stretch>
        </a:blip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dpi="0" rotWithShape="1">
          <a:blip r:embed="rId2">
            <a:alphaModFix/>
          </a:blip>
          <a:srcRect/>
          <a:stretch>
            <a:fillRect/>
          </a:stretch>
        </a:blipFill>
        <a:effectLst/>
      </p:bgPr>
    </p:bg>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dpi="0" rotWithShape="1">
          <a:blip r:embed="rId2">
            <a:alphaModFix/>
          </a:blip>
          <a:srcRect/>
          <a:stretch>
            <a:fillRect/>
          </a:stretch>
        </a:blipFill>
        <a:effectLst/>
      </p:bgPr>
    </p:bg>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dpi="0" rotWithShape="1">
          <a:blip r:embed="rId2">
            <a:alphaModFix/>
          </a:blip>
          <a:srcRect/>
          <a:stretch>
            <a:fillRect/>
          </a:stretch>
        </a:blipFill>
        <a:effectLst/>
      </p:bgPr>
    </p:bg>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dpi="0" rotWithShape="1">
          <a:blip r:embed="rId2">
            <a:alphaModFix/>
          </a:blip>
          <a:srcRect/>
          <a:stretch>
            <a:fillRect/>
          </a:stretch>
        </a:blip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4">
            <a:alphaModFix/>
          </a:blip>
          <a:srcRect/>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marineregions.or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ISO_8601"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3.tiff"/><Relationship Id="rId5" Type="http://schemas.openxmlformats.org/officeDocument/2006/relationships/hyperlink" Target="http://rs.gbif.org/" TargetMode="External"/><Relationship Id="rId4" Type="http://schemas.openxmlformats.org/officeDocument/2006/relationships/hyperlink" Target="http://rs.tdwg.org/dwc/terms" TargetMode="External"/></Relationships>
</file>

<file path=ppt/slides/_rels/slide2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rs.tdwg.org/dwc/terms" TargetMode="External"/><Relationship Id="rId7" Type="http://schemas.openxmlformats.org/officeDocument/2006/relationships/hyperlink" Target="http://iobis.org/maptoo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hyperlink" Target="https://github.com/tdwg/dwc" TargetMode="External"/><Relationship Id="rId5" Type="http://schemas.openxmlformats.org/officeDocument/2006/relationships/hyperlink" Target="http://Gihttps:/github.com/tdwg/dwc" TargetMode="External"/><Relationship Id="rId4" Type="http://schemas.openxmlformats.org/officeDocument/2006/relationships/hyperlink" Target="http://www.marineregions.org/"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www.epsg-registry.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hyperlink" Target="https://www.epsg-registry.org/" TargetMode="External"/><Relationship Id="rId5" Type="http://schemas.openxmlformats.org/officeDocument/2006/relationships/hyperlink" Target="https://en.wikipedia.org/wiki/ISO_8601"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www.marinespecies.org/"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1700" y="41945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dirty="0"/>
            </a:br>
            <a:r>
              <a:rPr lang="en" dirty="0"/>
              <a:t>Darwin Core </a:t>
            </a:r>
            <a:endParaRPr dirty="0"/>
          </a:p>
        </p:txBody>
      </p:sp>
      <p:sp>
        <p:nvSpPr>
          <p:cNvPr id="61" name="Google Shape;61;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Les termes et les types d’enregistrements des données</a:t>
            </a:r>
            <a:endParaRPr dirty="0"/>
          </a:p>
        </p:txBody>
      </p:sp>
      <p:sp>
        <p:nvSpPr>
          <p:cNvPr id="2" name="ZoneTexte 1">
            <a:extLst>
              <a:ext uri="{FF2B5EF4-FFF2-40B4-BE49-F238E27FC236}">
                <a16:creationId xmlns:a16="http://schemas.microsoft.com/office/drawing/2014/main" id="{E6244ECC-7557-4476-97B0-77C8FD4FD32A}"/>
              </a:ext>
            </a:extLst>
          </p:cNvPr>
          <p:cNvSpPr txBox="1"/>
          <p:nvPr/>
        </p:nvSpPr>
        <p:spPr>
          <a:xfrm>
            <a:off x="61546" y="4475285"/>
            <a:ext cx="4510454" cy="523220"/>
          </a:xfrm>
          <a:prstGeom prst="rect">
            <a:avLst/>
          </a:prstGeom>
          <a:noFill/>
        </p:spPr>
        <p:txBody>
          <a:bodyPr wrap="square" rtlCol="0">
            <a:spAutoFit/>
          </a:bodyPr>
          <a:lstStyle/>
          <a:p>
            <a:r>
              <a:rPr lang="fr-CA" dirty="0"/>
              <a:t>Le guide de référence https://dwc.tdwg.org/terms/</a:t>
            </a:r>
          </a:p>
          <a:p>
            <a:endParaRPr lang="fr-CA"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5"/>
          <p:cNvSpPr txBox="1"/>
          <p:nvPr/>
        </p:nvSpPr>
        <p:spPr>
          <a:xfrm>
            <a:off x="415148" y="771217"/>
            <a:ext cx="71937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Termes</a:t>
            </a:r>
            <a:endParaRPr dirty="0"/>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dirty="0">
                <a:solidFill>
                  <a:schemeClr val="dk1"/>
                </a:solidFill>
              </a:rPr>
              <a:t>decimalLongitude</a:t>
            </a:r>
            <a:r>
              <a:rPr lang="en" i="0" u="none" strike="noStrike" cap="none" dirty="0">
                <a:solidFill>
                  <a:schemeClr val="dk1"/>
                </a:solidFill>
              </a:rPr>
              <a:t>, </a:t>
            </a:r>
            <a:r>
              <a:rPr lang="en" b="1" i="0" u="none" strike="noStrike" cap="none" dirty="0">
                <a:solidFill>
                  <a:schemeClr val="dk1"/>
                </a:solidFill>
              </a:rPr>
              <a:t>decimalLatitude</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coordinateUncertaintyInMeters</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geodeticDatum</a:t>
            </a:r>
            <a:endParaRPr i="0" u="none" strike="noStrike" cap="none" dirty="0">
              <a:solidFill>
                <a:schemeClr val="dk1"/>
              </a:solidFill>
            </a:endParaRPr>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Pratique recommandé par OBIS d’uiliser EPSG:4326</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footprintWKT</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continent, waterBody, islandGroup, island, country, municipality, ...</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locality</a:t>
            </a:r>
            <a:endParaRPr dirty="0"/>
          </a:p>
          <a:p>
            <a:pPr marL="914400" marR="0" lvl="1" indent="-317500" algn="l" rtl="0">
              <a:lnSpc>
                <a:spcPct val="150000"/>
              </a:lnSpc>
              <a:spcBef>
                <a:spcPts val="0"/>
              </a:spcBef>
              <a:spcAft>
                <a:spcPts val="0"/>
              </a:spcAft>
              <a:buClr>
                <a:schemeClr val="dk1"/>
              </a:buClr>
              <a:buSzPts val="1400"/>
              <a:buChar char="○"/>
            </a:pPr>
            <a:r>
              <a:rPr lang="fr-CA" dirty="0"/>
              <a:t>Description de l'emplacement la plus précise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locationID</a:t>
            </a:r>
            <a:endParaRPr i="0" u="none" strike="noStrike" cap="none" dirty="0">
              <a:solidFill>
                <a:schemeClr val="dk1"/>
              </a:solidFill>
            </a:endParaRPr>
          </a:p>
          <a:p>
            <a:pPr marL="914400" marR="0" lvl="1" indent="-317500" algn="l" rtl="0">
              <a:lnSpc>
                <a:spcPct val="150000"/>
              </a:lnSpc>
              <a:spcBef>
                <a:spcPts val="0"/>
              </a:spcBef>
              <a:spcAft>
                <a:spcPts val="0"/>
              </a:spcAft>
              <a:buSzPts val="1400"/>
              <a:buChar char="○"/>
            </a:pPr>
            <a:r>
              <a:rPr lang="en" i="0" u="none" strike="noStrike" cap="none" dirty="0">
                <a:solidFill>
                  <a:schemeClr val="dk1"/>
                </a:solidFill>
              </a:rPr>
              <a:t>Par exemple MRGID de </a:t>
            </a:r>
            <a:r>
              <a:rPr lang="en" i="0" u="sng" strike="noStrike" cap="none" dirty="0">
                <a:solidFill>
                  <a:schemeClr val="hlink"/>
                </a:solidFill>
                <a:hlinkClick r:id="rId3"/>
              </a:rPr>
              <a:t>http://www.marineregions.org</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dirty="0">
                <a:solidFill>
                  <a:schemeClr val="dk1"/>
                </a:solidFill>
              </a:rPr>
              <a:t>minimumDepthInMeters</a:t>
            </a:r>
            <a:r>
              <a:rPr lang="en" i="0" u="none" strike="noStrike" cap="none" dirty="0">
                <a:solidFill>
                  <a:schemeClr val="dk1"/>
                </a:solidFill>
              </a:rPr>
              <a:t>, </a:t>
            </a:r>
            <a:r>
              <a:rPr lang="en" b="1" i="0" u="none" strike="noStrike" cap="none" dirty="0">
                <a:solidFill>
                  <a:schemeClr val="dk1"/>
                </a:solidFill>
              </a:rPr>
              <a:t>maximumDepthInMeters</a:t>
            </a:r>
            <a:endParaRPr b="1" i="0" u="none" strike="noStrike" cap="none" dirty="0">
              <a:solidFill>
                <a:schemeClr val="dk1"/>
              </a:solidFill>
            </a:endParaRPr>
          </a:p>
        </p:txBody>
      </p:sp>
      <p:sp>
        <p:nvSpPr>
          <p:cNvPr id="187" name="Google Shape;187;p25"/>
          <p:cNvSpPr txBox="1">
            <a:spLocks noGrp="1"/>
          </p:cNvSpPr>
          <p:nvPr>
            <p:ph type="title" idx="4294967295"/>
          </p:nvPr>
        </p:nvSpPr>
        <p:spPr>
          <a:xfrm>
            <a:off x="311700" y="326571"/>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 Termes liés à la location</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E056A004-863D-4B94-BCDB-61A7B68DAA6C}"/>
              </a:ext>
            </a:extLst>
          </p:cNvPr>
          <p:cNvPicPr preferRelativeResize="0"/>
          <p:nvPr/>
        </p:nvPicPr>
        <p:blipFill rotWithShape="1">
          <a:blip r:embed="rId4">
            <a:alphaModFix/>
          </a:blip>
          <a:srcRect/>
          <a:stretch/>
        </p:blipFill>
        <p:spPr>
          <a:xfrm>
            <a:off x="8630700" y="4871499"/>
            <a:ext cx="403200" cy="25280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6"/>
          <p:cNvSpPr txBox="1"/>
          <p:nvPr/>
        </p:nvSpPr>
        <p:spPr>
          <a:xfrm>
            <a:off x="671400" y="1100328"/>
            <a:ext cx="8160900" cy="3681021"/>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fr-CA" i="0" u="none" strike="noStrike" cap="none" dirty="0">
                <a:solidFill>
                  <a:schemeClr val="dk1"/>
                </a:solidFill>
              </a:rPr>
              <a:t>Problèmes possibl</a:t>
            </a:r>
            <a:r>
              <a:rPr lang="fr-CA" dirty="0">
                <a:solidFill>
                  <a:schemeClr val="dk1"/>
                </a:solidFill>
              </a:rPr>
              <a:t>e avec les coordonnées</a:t>
            </a:r>
            <a:endParaRPr dirty="0"/>
          </a:p>
          <a:p>
            <a:pPr marL="457200" marR="0" lvl="0" indent="-317500" algn="l" rtl="0">
              <a:lnSpc>
                <a:spcPct val="150000"/>
              </a:lnSpc>
              <a:spcBef>
                <a:spcPts val="0"/>
              </a:spcBef>
              <a:spcAft>
                <a:spcPts val="0"/>
              </a:spcAft>
              <a:buClr>
                <a:schemeClr val="dk1"/>
              </a:buClr>
              <a:buSzPts val="1400"/>
              <a:buChar char="●"/>
            </a:pPr>
            <a:r>
              <a:rPr lang="fr-CA" dirty="0">
                <a:solidFill>
                  <a:schemeClr val="dk1"/>
                </a:solidFill>
              </a:rPr>
              <a:t>Coordonnées S et O qui n’ont pas le signe -</a:t>
            </a:r>
            <a:endParaRPr lang="fr-CA" dirty="0"/>
          </a:p>
          <a:p>
            <a:pPr marL="457200" marR="0" lvl="0" indent="-317500" algn="l" rtl="0">
              <a:lnSpc>
                <a:spcPct val="150000"/>
              </a:lnSpc>
              <a:spcBef>
                <a:spcPts val="0"/>
              </a:spcBef>
              <a:spcAft>
                <a:spcPts val="0"/>
              </a:spcAft>
              <a:buClr>
                <a:schemeClr val="dk1"/>
              </a:buClr>
              <a:buSzPts val="1400"/>
              <a:buChar char="●"/>
            </a:pPr>
            <a:r>
              <a:rPr lang="fr-CA" dirty="0"/>
              <a:t>Les latitudes et longitudes sont inversés</a:t>
            </a:r>
            <a:endParaRPr dirty="0"/>
          </a:p>
          <a:p>
            <a:pPr marL="457200" marR="0" lvl="0" indent="-317500" algn="l" rtl="0">
              <a:lnSpc>
                <a:spcPct val="150000"/>
              </a:lnSpc>
              <a:spcBef>
                <a:spcPts val="0"/>
              </a:spcBef>
              <a:spcAft>
                <a:spcPts val="0"/>
              </a:spcAft>
              <a:buClr>
                <a:schemeClr val="dk1"/>
              </a:buClr>
              <a:buSzPts val="1400"/>
              <a:buChar char="●"/>
            </a:pPr>
            <a:r>
              <a:rPr lang="fr-CA" dirty="0"/>
              <a:t>Pas en degrés décimaux</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-150.244.444.444.444</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34.5673°</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14°35’26’’N</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fr-CA" i="0" u="none" strike="noStrike" cap="none" dirty="0">
                <a:solidFill>
                  <a:schemeClr val="dk1"/>
                </a:solidFill>
              </a:rPr>
              <a:t>Valeurs en dehors des bornes de EPSG: 4326 </a:t>
            </a:r>
            <a:r>
              <a:rPr lang="en" i="0" u="none" strike="noStrike" cap="none" dirty="0">
                <a:solidFill>
                  <a:schemeClr val="dk1"/>
                </a:solidFill>
              </a:rPr>
              <a:t>(Lon: -180 to 180 and Lat: -90 to 90)</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-551.675</a:t>
            </a:r>
            <a:endParaRPr dirty="0"/>
          </a:p>
          <a:p>
            <a:pPr marL="457200" marR="0" lvl="0" indent="-317500" algn="l" rtl="0">
              <a:lnSpc>
                <a:spcPct val="150000"/>
              </a:lnSpc>
              <a:spcBef>
                <a:spcPts val="0"/>
              </a:spcBef>
              <a:spcAft>
                <a:spcPts val="0"/>
              </a:spcAft>
              <a:buClr>
                <a:schemeClr val="dk1"/>
              </a:buClr>
              <a:buSzPts val="1400"/>
              <a:buChar char="●"/>
            </a:pPr>
            <a:r>
              <a:rPr lang="fr-CA" dirty="0"/>
              <a:t>Format de nombre (l’utilisation du point est la bonne pratique)</a:t>
            </a:r>
            <a:endParaRPr lang="fr-CA" i="0" u="none" strike="noStrike" cap="none" dirty="0">
              <a:solidFill>
                <a:schemeClr val="dk1"/>
              </a:solidFill>
            </a:endParaRPr>
          </a:p>
          <a:p>
            <a:pPr marL="914400" marR="0" lvl="1" indent="-317500" algn="l" rtl="0">
              <a:lnSpc>
                <a:spcPct val="150000"/>
              </a:lnSpc>
              <a:spcBef>
                <a:spcPts val="0"/>
              </a:spcBef>
              <a:spcAft>
                <a:spcPts val="0"/>
              </a:spcAft>
              <a:buClr>
                <a:schemeClr val="dk1"/>
              </a:buClr>
              <a:buSzPts val="1400"/>
              <a:buChar char="○"/>
            </a:pPr>
            <a:r>
              <a:rPr lang="fr-CA" i="0" u="none" strike="noStrike" cap="none" dirty="0">
                <a:solidFill>
                  <a:schemeClr val="dk1"/>
                </a:solidFill>
              </a:rPr>
              <a:t>-54,3212</a:t>
            </a:r>
            <a:endParaRPr lang="fr-CA" dirty="0"/>
          </a:p>
        </p:txBody>
      </p:sp>
      <p:graphicFrame>
        <p:nvGraphicFramePr>
          <p:cNvPr id="193" name="Google Shape;193;p26"/>
          <p:cNvGraphicFramePr/>
          <p:nvPr>
            <p:extLst>
              <p:ext uri="{D42A27DB-BD31-4B8C-83A1-F6EECF244321}">
                <p14:modId xmlns:p14="http://schemas.microsoft.com/office/powerpoint/2010/main" val="3896269948"/>
              </p:ext>
            </p:extLst>
          </p:nvPr>
        </p:nvGraphicFramePr>
        <p:xfrm>
          <a:off x="2924000" y="1100328"/>
          <a:ext cx="6096000" cy="835800"/>
        </p:xfrm>
        <a:graphic>
          <a:graphicData uri="http://schemas.openxmlformats.org/drawingml/2006/table">
            <a:tbl>
              <a:tblPr>
                <a:noFill/>
                <a:tableStyleId>{8622E880-09F7-4256-AF0F-A318D1B736D7}</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278600">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Before conversion to decimals</a:t>
                      </a:r>
                      <a:endParaRPr sz="1100" b="1" i="0" u="none" strike="noStrike" cap="none">
                        <a:solidFill>
                          <a:srgbClr val="FFFFFF"/>
                        </a:solidFill>
                        <a:latin typeface="Calibri"/>
                        <a:ea typeface="Calibri"/>
                        <a:cs typeface="Calibri"/>
                        <a:sym typeface="Calibri"/>
                      </a:endParaRPr>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In decimal format</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278600">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18°30’25’’N – 5°15’E</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18.51;  5.25</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extLst>
                  <a:ext uri="{0D108BD9-81ED-4DB2-BD59-A6C34878D82A}">
                    <a16:rowId xmlns:a16="http://schemas.microsoft.com/office/drawing/2014/main" val="10001"/>
                  </a:ext>
                </a:extLst>
              </a:tr>
              <a:tr h="278600">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a:solidFill>
                            <a:srgbClr val="000000"/>
                          </a:solidFill>
                          <a:latin typeface="Calibri"/>
                          <a:ea typeface="Calibri"/>
                          <a:cs typeface="Calibri"/>
                          <a:sym typeface="Calibri"/>
                        </a:rPr>
                        <a:t>54,23N – 16,5S</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dirty="0">
                          <a:solidFill>
                            <a:srgbClr val="000000"/>
                          </a:solidFill>
                          <a:latin typeface="Calibri"/>
                          <a:ea typeface="Calibri"/>
                          <a:cs typeface="Calibri"/>
                          <a:sym typeface="Calibri"/>
                        </a:rPr>
                        <a:t>54.23  ;  -16.5</a:t>
                      </a:r>
                      <a:endParaRPr sz="1100" dirty="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extLst>
                  <a:ext uri="{0D108BD9-81ED-4DB2-BD59-A6C34878D82A}">
                    <a16:rowId xmlns:a16="http://schemas.microsoft.com/office/drawing/2014/main" val="10002"/>
                  </a:ext>
                </a:extLst>
              </a:tr>
            </a:tbl>
          </a:graphicData>
        </a:graphic>
      </p:graphicFrame>
      <p:sp>
        <p:nvSpPr>
          <p:cNvPr id="194" name="Google Shape;194;p26"/>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 Location (emplacement)</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1767F68E-5717-45CB-BB5A-5A5C97FB6DB6}"/>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00" name="Google Shape;200;p27"/>
          <p:cNvSpPr txBox="1"/>
          <p:nvPr/>
        </p:nvSpPr>
        <p:spPr>
          <a:xfrm>
            <a:off x="423857" y="909088"/>
            <a:ext cx="27039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footprintWKT: transects</a:t>
            </a:r>
            <a:endParaRPr b="1" dirty="0">
              <a:solidFill>
                <a:schemeClr val="dk1"/>
              </a:solidFill>
            </a:endParaRPr>
          </a:p>
        </p:txBody>
      </p:sp>
      <p:pic>
        <p:nvPicPr>
          <p:cNvPr id="201" name="Google Shape;201;p27"/>
          <p:cNvPicPr preferRelativeResize="0"/>
          <p:nvPr/>
        </p:nvPicPr>
        <p:blipFill rotWithShape="1">
          <a:blip r:embed="rId3">
            <a:alphaModFix/>
          </a:blip>
          <a:srcRect/>
          <a:stretch/>
        </p:blipFill>
        <p:spPr>
          <a:xfrm>
            <a:off x="5484234" y="-1"/>
            <a:ext cx="2744825" cy="1823936"/>
          </a:xfrm>
          <a:prstGeom prst="rect">
            <a:avLst/>
          </a:prstGeom>
          <a:noFill/>
          <a:ln>
            <a:noFill/>
          </a:ln>
        </p:spPr>
      </p:pic>
      <p:pic>
        <p:nvPicPr>
          <p:cNvPr id="202" name="Google Shape;202;p27"/>
          <p:cNvPicPr preferRelativeResize="0"/>
          <p:nvPr/>
        </p:nvPicPr>
        <p:blipFill rotWithShape="1">
          <a:blip r:embed="rId4">
            <a:alphaModFix/>
          </a:blip>
          <a:srcRect/>
          <a:stretch/>
        </p:blipFill>
        <p:spPr>
          <a:xfrm>
            <a:off x="5484234" y="3313617"/>
            <a:ext cx="2744824" cy="1829882"/>
          </a:xfrm>
          <a:prstGeom prst="rect">
            <a:avLst/>
          </a:prstGeom>
          <a:noFill/>
          <a:ln>
            <a:noFill/>
          </a:ln>
        </p:spPr>
      </p:pic>
      <p:pic>
        <p:nvPicPr>
          <p:cNvPr id="203" name="Google Shape;203;p27"/>
          <p:cNvPicPr preferRelativeResize="0"/>
          <p:nvPr/>
        </p:nvPicPr>
        <p:blipFill rotWithShape="1">
          <a:blip r:embed="rId5">
            <a:alphaModFix/>
          </a:blip>
          <a:srcRect/>
          <a:stretch/>
        </p:blipFill>
        <p:spPr>
          <a:xfrm>
            <a:off x="5484234" y="1823935"/>
            <a:ext cx="2744822" cy="1543963"/>
          </a:xfrm>
          <a:prstGeom prst="rect">
            <a:avLst/>
          </a:prstGeom>
          <a:noFill/>
          <a:ln>
            <a:noFill/>
          </a:ln>
        </p:spPr>
      </p:pic>
      <p:sp>
        <p:nvSpPr>
          <p:cNvPr id="204" name="Google Shape;204;p27"/>
          <p:cNvSpPr txBox="1"/>
          <p:nvPr/>
        </p:nvSpPr>
        <p:spPr>
          <a:xfrm>
            <a:off x="423857" y="1404330"/>
            <a:ext cx="4659600" cy="13263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(2.80151 51.28597, 2.61749 51.53950)</a:t>
            </a:r>
            <a:endParaRPr/>
          </a:p>
          <a:p>
            <a:pPr marL="0" marR="0" lvl="0" indent="0" algn="l" rtl="0">
              <a:spcBef>
                <a:spcPts val="0"/>
              </a:spcBef>
              <a:spcAft>
                <a:spcPts val="0"/>
              </a:spcAft>
              <a:buNone/>
            </a:pPr>
            <a:endParaRPr sz="1600">
              <a:solidFill>
                <a:schemeClr val="lt1"/>
              </a:solidFill>
              <a:latin typeface="Courier"/>
              <a:ea typeface="Courier"/>
              <a:cs typeface="Courier"/>
              <a:sym typeface="Courier"/>
            </a:endParaRPr>
          </a:p>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(2.64496 51.22237, 2.41699 51.26879, 2.50214 51.39749, 2.30988 51.43175)</a:t>
            </a:r>
            <a:endParaRPr sz="1600">
              <a:solidFill>
                <a:schemeClr val="lt1"/>
              </a:solidFill>
              <a:latin typeface="Courier"/>
              <a:ea typeface="Courier"/>
              <a:cs typeface="Courier"/>
              <a:sym typeface="Courier"/>
            </a:endParaRPr>
          </a:p>
        </p:txBody>
      </p:sp>
      <p:pic>
        <p:nvPicPr>
          <p:cNvPr id="205" name="Google Shape;205;p27"/>
          <p:cNvPicPr preferRelativeResize="0"/>
          <p:nvPr/>
        </p:nvPicPr>
        <p:blipFill rotWithShape="1">
          <a:blip r:embed="rId6">
            <a:alphaModFix/>
          </a:blip>
          <a:srcRect/>
          <a:stretch/>
        </p:blipFill>
        <p:spPr>
          <a:xfrm>
            <a:off x="423857" y="2828730"/>
            <a:ext cx="3494662" cy="2167510"/>
          </a:xfrm>
          <a:prstGeom prst="rect">
            <a:avLst/>
          </a:prstGeom>
          <a:noFill/>
          <a:ln>
            <a:noFill/>
          </a:ln>
        </p:spPr>
      </p:pic>
      <p:sp>
        <p:nvSpPr>
          <p:cNvPr id="206" name="Google Shape;206;p27"/>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Location (emplacement)</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41C744F9-A656-44C0-AE11-32949CBCE060}"/>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2" name="Google Shape;212;p28"/>
          <p:cNvSpPr txBox="1"/>
          <p:nvPr/>
        </p:nvSpPr>
        <p:spPr>
          <a:xfrm>
            <a:off x="423857" y="919263"/>
            <a:ext cx="26883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footprintWKT: polygons</a:t>
            </a:r>
            <a:endParaRPr b="1" dirty="0">
              <a:solidFill>
                <a:schemeClr val="dk1"/>
              </a:solidFill>
            </a:endParaRPr>
          </a:p>
        </p:txBody>
      </p:sp>
      <p:sp>
        <p:nvSpPr>
          <p:cNvPr id="213" name="Google Shape;213;p28"/>
          <p:cNvSpPr txBox="1"/>
          <p:nvPr/>
        </p:nvSpPr>
        <p:spPr>
          <a:xfrm>
            <a:off x="423857" y="1404330"/>
            <a:ext cx="4659600" cy="11415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POLYGON ((10.65674 42.77928, 10.50018 42.77121, 10.43152 42.62183, 10.75836 42.38087, 11.05225 42.48628, 10.91492 42.70262, 10.65674 42.77928))</a:t>
            </a:r>
            <a:endParaRPr sz="1600">
              <a:solidFill>
                <a:schemeClr val="lt1"/>
              </a:solidFill>
              <a:latin typeface="Courier"/>
              <a:ea typeface="Courier"/>
              <a:cs typeface="Courier"/>
              <a:sym typeface="Courier"/>
            </a:endParaRPr>
          </a:p>
        </p:txBody>
      </p:sp>
      <p:pic>
        <p:nvPicPr>
          <p:cNvPr id="214" name="Google Shape;214;p28"/>
          <p:cNvPicPr preferRelativeResize="0"/>
          <p:nvPr/>
        </p:nvPicPr>
        <p:blipFill rotWithShape="1">
          <a:blip r:embed="rId3">
            <a:alphaModFix/>
          </a:blip>
          <a:srcRect/>
          <a:stretch/>
        </p:blipFill>
        <p:spPr>
          <a:xfrm>
            <a:off x="5484235" y="-1242"/>
            <a:ext cx="2744825" cy="1829883"/>
          </a:xfrm>
          <a:prstGeom prst="rect">
            <a:avLst/>
          </a:prstGeom>
          <a:noFill/>
          <a:ln>
            <a:noFill/>
          </a:ln>
        </p:spPr>
      </p:pic>
      <p:pic>
        <p:nvPicPr>
          <p:cNvPr id="215" name="Google Shape;215;p28"/>
          <p:cNvPicPr preferRelativeResize="0"/>
          <p:nvPr/>
        </p:nvPicPr>
        <p:blipFill rotWithShape="1">
          <a:blip r:embed="rId4">
            <a:alphaModFix/>
          </a:blip>
          <a:srcRect/>
          <a:stretch/>
        </p:blipFill>
        <p:spPr>
          <a:xfrm>
            <a:off x="5484235" y="1828641"/>
            <a:ext cx="2744826" cy="2156649"/>
          </a:xfrm>
          <a:prstGeom prst="rect">
            <a:avLst/>
          </a:prstGeom>
          <a:noFill/>
          <a:ln>
            <a:noFill/>
          </a:ln>
        </p:spPr>
      </p:pic>
      <p:pic>
        <p:nvPicPr>
          <p:cNvPr id="216" name="Google Shape;216;p28"/>
          <p:cNvPicPr preferRelativeResize="0"/>
          <p:nvPr/>
        </p:nvPicPr>
        <p:blipFill rotWithShape="1">
          <a:blip r:embed="rId5">
            <a:alphaModFix/>
          </a:blip>
          <a:srcRect/>
          <a:stretch/>
        </p:blipFill>
        <p:spPr>
          <a:xfrm>
            <a:off x="5484234" y="3476234"/>
            <a:ext cx="2744824" cy="1667266"/>
          </a:xfrm>
          <a:prstGeom prst="rect">
            <a:avLst/>
          </a:prstGeom>
          <a:noFill/>
          <a:ln>
            <a:noFill/>
          </a:ln>
        </p:spPr>
      </p:pic>
      <p:pic>
        <p:nvPicPr>
          <p:cNvPr id="217" name="Google Shape;217;p28"/>
          <p:cNvPicPr preferRelativeResize="0"/>
          <p:nvPr/>
        </p:nvPicPr>
        <p:blipFill rotWithShape="1">
          <a:blip r:embed="rId6">
            <a:alphaModFix/>
          </a:blip>
          <a:srcRect/>
          <a:stretch/>
        </p:blipFill>
        <p:spPr>
          <a:xfrm>
            <a:off x="423857" y="2649963"/>
            <a:ext cx="3494661" cy="2103727"/>
          </a:xfrm>
          <a:prstGeom prst="rect">
            <a:avLst/>
          </a:prstGeom>
          <a:noFill/>
          <a:ln>
            <a:noFill/>
          </a:ln>
        </p:spPr>
      </p:pic>
      <p:sp>
        <p:nvSpPr>
          <p:cNvPr id="218" name="Google Shape;218;p28"/>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Location (emplacement)</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DFA873E1-5DE2-487E-9882-3842DE74AFB3}"/>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p:nvPr/>
        </p:nvSpPr>
        <p:spPr>
          <a:xfrm>
            <a:off x="423857" y="919263"/>
            <a:ext cx="1817100" cy="3486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i="0" u="none" strike="noStrike" cap="none" dirty="0">
                <a:solidFill>
                  <a:schemeClr val="dk1"/>
                </a:solidFill>
              </a:rPr>
              <a:t>Examples</a:t>
            </a:r>
            <a:endParaRPr i="0" u="none" strike="noStrike" cap="none" dirty="0">
              <a:solidFill>
                <a:schemeClr val="dk1"/>
              </a:solidFill>
            </a:endParaRPr>
          </a:p>
        </p:txBody>
      </p:sp>
      <p:graphicFrame>
        <p:nvGraphicFramePr>
          <p:cNvPr id="224" name="Google Shape;224;p29"/>
          <p:cNvGraphicFramePr/>
          <p:nvPr/>
        </p:nvGraphicFramePr>
        <p:xfrm>
          <a:off x="171353" y="1438438"/>
          <a:ext cx="8803800" cy="1737370"/>
        </p:xfrm>
        <a:graphic>
          <a:graphicData uri="http://schemas.openxmlformats.org/drawingml/2006/table">
            <a:tbl>
              <a:tblPr firstRow="1" bandRow="1">
                <a:noFill/>
                <a:tableStyleId>{FBCCAC56-B731-4D4C-9E43-DC0323D2DF90}</a:tableStyleId>
              </a:tblPr>
              <a:tblGrid>
                <a:gridCol w="1192325">
                  <a:extLst>
                    <a:ext uri="{9D8B030D-6E8A-4147-A177-3AD203B41FA5}">
                      <a16:colId xmlns:a16="http://schemas.microsoft.com/office/drawing/2014/main" val="20000"/>
                    </a:ext>
                  </a:extLst>
                </a:gridCol>
                <a:gridCol w="1198575">
                  <a:extLst>
                    <a:ext uri="{9D8B030D-6E8A-4147-A177-3AD203B41FA5}">
                      <a16:colId xmlns:a16="http://schemas.microsoft.com/office/drawing/2014/main" val="20001"/>
                    </a:ext>
                  </a:extLst>
                </a:gridCol>
                <a:gridCol w="1036050">
                  <a:extLst>
                    <a:ext uri="{9D8B030D-6E8A-4147-A177-3AD203B41FA5}">
                      <a16:colId xmlns:a16="http://schemas.microsoft.com/office/drawing/2014/main" val="20002"/>
                    </a:ext>
                  </a:extLst>
                </a:gridCol>
                <a:gridCol w="985275">
                  <a:extLst>
                    <a:ext uri="{9D8B030D-6E8A-4147-A177-3AD203B41FA5}">
                      <a16:colId xmlns:a16="http://schemas.microsoft.com/office/drawing/2014/main" val="20003"/>
                    </a:ext>
                  </a:extLst>
                </a:gridCol>
                <a:gridCol w="1168100">
                  <a:extLst>
                    <a:ext uri="{9D8B030D-6E8A-4147-A177-3AD203B41FA5}">
                      <a16:colId xmlns:a16="http://schemas.microsoft.com/office/drawing/2014/main" val="20004"/>
                    </a:ext>
                  </a:extLst>
                </a:gridCol>
                <a:gridCol w="1025900">
                  <a:extLst>
                    <a:ext uri="{9D8B030D-6E8A-4147-A177-3AD203B41FA5}">
                      <a16:colId xmlns:a16="http://schemas.microsoft.com/office/drawing/2014/main" val="20005"/>
                    </a:ext>
                  </a:extLst>
                </a:gridCol>
                <a:gridCol w="1066525">
                  <a:extLst>
                    <a:ext uri="{9D8B030D-6E8A-4147-A177-3AD203B41FA5}">
                      <a16:colId xmlns:a16="http://schemas.microsoft.com/office/drawing/2014/main" val="20006"/>
                    </a:ext>
                  </a:extLst>
                </a:gridCol>
                <a:gridCol w="1131050">
                  <a:extLst>
                    <a:ext uri="{9D8B030D-6E8A-4147-A177-3AD203B41FA5}">
                      <a16:colId xmlns:a16="http://schemas.microsoft.com/office/drawing/2014/main" val="20007"/>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locality</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locationID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Longitude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Latitude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coordinate</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Uncertainty</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minimum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maximum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footprint</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WKT</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Ha Long Bay</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MRGID:8897</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107.1</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20.9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26000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station_115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2.6999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51.2219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r h="320025">
                <a:tc>
                  <a:txBody>
                    <a:bodyPr/>
                    <a:lstStyle/>
                    <a:p>
                      <a:pPr marL="0" marR="0" lvl="0" indent="0" algn="ctr" rtl="0">
                        <a:spcBef>
                          <a:spcPts val="0"/>
                        </a:spcBef>
                        <a:spcAft>
                          <a:spcPts val="0"/>
                        </a:spcAft>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2.5996</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51.2765</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8134</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LINESTRING (2.53510 51.21549, 2.66418 51.33748)</a:t>
                      </a: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3"/>
                  </a:ext>
                </a:extLst>
              </a:tr>
            </a:tbl>
          </a:graphicData>
        </a:graphic>
      </p:graphicFrame>
      <p:sp>
        <p:nvSpPr>
          <p:cNvPr id="225" name="Google Shape;225;p29"/>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Location (emplacement)</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74A64F1B-CF16-4E54-8644-DF684A5A9FDC}"/>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1327644"/>
            <a:ext cx="7886700" cy="3263400"/>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0"/>
              </a:spcBef>
              <a:spcAft>
                <a:spcPts val="0"/>
              </a:spcAft>
              <a:buNone/>
            </a:pPr>
            <a:r>
              <a:rPr lang="fr-CA" dirty="0">
                <a:solidFill>
                  <a:schemeClr val="tx1"/>
                </a:solidFill>
              </a:rPr>
              <a:t>Termes</a:t>
            </a:r>
          </a:p>
          <a:p>
            <a:pPr marL="228600" lvl="0" indent="0" algn="l" rtl="0">
              <a:lnSpc>
                <a:spcPct val="90000"/>
              </a:lnSpc>
              <a:spcBef>
                <a:spcPts val="0"/>
              </a:spcBef>
              <a:spcAft>
                <a:spcPts val="0"/>
              </a:spcAft>
              <a:buNone/>
            </a:pPr>
            <a:endParaRPr dirty="0">
              <a:solidFill>
                <a:schemeClr val="tx1"/>
              </a:solidFill>
            </a:endParaRPr>
          </a:p>
          <a:p>
            <a:pPr marL="457200" lvl="0" indent="-342900" algn="l" rtl="0">
              <a:lnSpc>
                <a:spcPct val="90000"/>
              </a:lnSpc>
              <a:spcBef>
                <a:spcPts val="500"/>
              </a:spcBef>
              <a:spcAft>
                <a:spcPts val="0"/>
              </a:spcAft>
              <a:buSzPts val="1800"/>
              <a:buChar char="●"/>
            </a:pPr>
            <a:r>
              <a:rPr lang="en" b="1" dirty="0">
                <a:solidFill>
                  <a:schemeClr val="tx1"/>
                </a:solidFill>
              </a:rPr>
              <a:t>eventID</a:t>
            </a:r>
          </a:p>
          <a:p>
            <a:pPr marL="457200" lvl="0" indent="-342900" algn="l" rtl="0">
              <a:lnSpc>
                <a:spcPct val="90000"/>
              </a:lnSpc>
              <a:spcBef>
                <a:spcPts val="500"/>
              </a:spcBef>
              <a:spcAft>
                <a:spcPts val="0"/>
              </a:spcAft>
              <a:buSzPts val="1800"/>
              <a:buChar char="●"/>
            </a:pPr>
            <a:r>
              <a:rPr lang="en-CA" dirty="0" err="1">
                <a:solidFill>
                  <a:schemeClr val="tx1"/>
                </a:solidFill>
              </a:rPr>
              <a:t>parentEventID</a:t>
            </a:r>
            <a:endParaRPr lang="en-CA" dirty="0">
              <a:solidFill>
                <a:schemeClr val="tx1"/>
              </a:solidFill>
            </a:endParaRPr>
          </a:p>
          <a:p>
            <a:pPr lvl="0">
              <a:spcBef>
                <a:spcPts val="0"/>
              </a:spcBef>
            </a:pPr>
            <a:r>
              <a:rPr lang="en-CA" dirty="0" err="1">
                <a:solidFill>
                  <a:schemeClr val="tx1"/>
                </a:solidFill>
              </a:rPr>
              <a:t>materialSampleID</a:t>
            </a:r>
            <a:endParaRPr lang="en-CA" dirty="0">
              <a:solidFill>
                <a:schemeClr val="tx1"/>
              </a:solidFill>
            </a:endParaRPr>
          </a:p>
          <a:p>
            <a:pPr lvl="0">
              <a:spcBef>
                <a:spcPts val="0"/>
              </a:spcBef>
            </a:pPr>
            <a:r>
              <a:rPr lang="en-CA" dirty="0">
                <a:solidFill>
                  <a:schemeClr val="tx1"/>
                </a:solidFill>
              </a:rPr>
              <a:t>habitat</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Calibri" panose="020F0502020204030204" pitchFamily="34" charset="0"/>
                <a:cs typeface="Calibri" panose="020F0502020204030204" pitchFamily="34" charset="0"/>
                <a:sym typeface="Montserrat"/>
              </a:rPr>
              <a:t>DwC – Event (Évènnement)</a:t>
            </a:r>
            <a:endParaRPr b="1" dirty="0" err="1">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extLst>
      <p:ext uri="{BB962C8B-B14F-4D97-AF65-F5344CB8AC3E}">
        <p14:creationId xmlns:p14="http://schemas.microsoft.com/office/powerpoint/2010/main" val="2135166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p:nvPr/>
        </p:nvSpPr>
        <p:spPr>
          <a:xfrm>
            <a:off x="423857" y="919263"/>
            <a:ext cx="5163600" cy="38088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dirty="0">
                <a:solidFill>
                  <a:schemeClr val="dk1"/>
                </a:solidFill>
              </a:rPr>
              <a:t>Termes</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eventDate</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verbatimEventDate (not recommended)</a:t>
            </a:r>
            <a:endParaRPr dirty="0"/>
          </a:p>
          <a:p>
            <a:pPr marL="457200" marR="0" lvl="0" indent="0" algn="l" rtl="0">
              <a:lnSpc>
                <a:spcPct val="150000"/>
              </a:lnSpc>
              <a:spcBef>
                <a:spcPts val="0"/>
              </a:spcBef>
              <a:spcAft>
                <a:spcPts val="0"/>
              </a:spcAft>
              <a:buNone/>
            </a:pPr>
            <a:r>
              <a:rPr lang="en" u="sng" dirty="0">
                <a:solidFill>
                  <a:schemeClr val="hlink"/>
                </a:solidFill>
                <a:hlinkClick r:id="rId3"/>
              </a:rPr>
              <a:t>ISO 8601</a:t>
            </a:r>
            <a:endParaRPr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1973-02-28T15:25:00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1973-02-28T15:25:00Z (UTC)</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1993-01-26T04:39+12/1993-01-26T05:48+12</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2015-023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2014-W26</a:t>
            </a:r>
            <a:endParaRPr i="0" u="none" strike="noStrike" cap="none" dirty="0">
              <a:solidFill>
                <a:schemeClr val="dk1"/>
              </a:solidFill>
            </a:endParaRPr>
          </a:p>
        </p:txBody>
      </p:sp>
      <p:sp>
        <p:nvSpPr>
          <p:cNvPr id="231" name="Google Shape;231;p30"/>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Event - Time (temps)</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24F6DC41-A60D-4BA2-B1BD-277377CA12B6}"/>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1"/>
          <p:cNvSpPr txBox="1"/>
          <p:nvPr/>
        </p:nvSpPr>
        <p:spPr>
          <a:xfrm>
            <a:off x="403537" y="1017725"/>
            <a:ext cx="2541000" cy="2841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sz="1800" dirty="0">
                <a:solidFill>
                  <a:schemeClr val="dk1"/>
                </a:solidFill>
              </a:rPr>
              <a:t>Mauvaises pratique: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2015/07/11</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1915-6-9 0:00:00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1995-7-0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09-Dec-2009</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10-01-2013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1:25</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00:18:00+0:00</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Jan</a:t>
            </a:r>
            <a:endParaRPr dirty="0"/>
          </a:p>
        </p:txBody>
      </p:sp>
      <p:pic>
        <p:nvPicPr>
          <p:cNvPr id="237" name="Google Shape;237;p31"/>
          <p:cNvPicPr preferRelativeResize="0"/>
          <p:nvPr/>
        </p:nvPicPr>
        <p:blipFill rotWithShape="1">
          <a:blip r:embed="rId3">
            <a:alphaModFix/>
          </a:blip>
          <a:srcRect/>
          <a:stretch/>
        </p:blipFill>
        <p:spPr>
          <a:xfrm>
            <a:off x="4397545" y="175903"/>
            <a:ext cx="3411342" cy="3976997"/>
          </a:xfrm>
          <a:prstGeom prst="rect">
            <a:avLst/>
          </a:prstGeom>
          <a:noFill/>
          <a:ln>
            <a:noFill/>
          </a:ln>
        </p:spPr>
      </p:pic>
      <p:sp>
        <p:nvSpPr>
          <p:cNvPr id="238" name="Google Shape;238;p3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Event - Time (temps)</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6F39C3AC-17C6-40C8-9267-D30024FB7539}"/>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title"/>
          </p:nvPr>
        </p:nvSpPr>
        <p:spPr>
          <a:xfrm>
            <a:off x="311750" y="296407"/>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fr-CA" b="1" dirty="0">
                <a:solidFill>
                  <a:srgbClr val="1E3566"/>
                </a:solidFill>
                <a:latin typeface="Calibri" panose="020F0502020204030204" pitchFamily="34" charset="0"/>
                <a:ea typeface="Montserrat"/>
                <a:cs typeface="Calibri" panose="020F0502020204030204" pitchFamily="34" charset="0"/>
                <a:sym typeface="Montserrat"/>
              </a:rPr>
              <a:t>Occurrence vs événement - Relevé au chalut</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sp>
        <p:nvSpPr>
          <p:cNvPr id="125" name="Google Shape;125;p18"/>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8" name="Google Shape;128;p18"/>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29" name="Google Shape;129;p18"/>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0" name="Google Shape;130;p18"/>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pic>
        <p:nvPicPr>
          <p:cNvPr id="131" name="Google Shape;131;p18"/>
          <p:cNvPicPr preferRelativeResize="0"/>
          <p:nvPr/>
        </p:nvPicPr>
        <p:blipFill>
          <a:blip r:embed="rId4">
            <a:alphaModFix/>
          </a:blip>
          <a:stretch>
            <a:fillRect/>
          </a:stretch>
        </p:blipFill>
        <p:spPr>
          <a:xfrm>
            <a:off x="152400" y="1326260"/>
            <a:ext cx="8772890" cy="3130487"/>
          </a:xfrm>
          <a:prstGeom prst="rect">
            <a:avLst/>
          </a:prstGeom>
          <a:noFill/>
          <a:ln>
            <a:noFill/>
          </a:ln>
        </p:spPr>
      </p:pic>
      <p:sp>
        <p:nvSpPr>
          <p:cNvPr id="132" name="Google Shape;132;p18"/>
          <p:cNvSpPr txBox="1"/>
          <p:nvPr/>
        </p:nvSpPr>
        <p:spPr>
          <a:xfrm>
            <a:off x="5634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Occurrence Only</a:t>
            </a:r>
            <a:endParaRPr dirty="0"/>
          </a:p>
        </p:txBody>
      </p:sp>
      <p:sp>
        <p:nvSpPr>
          <p:cNvPr id="133" name="Google Shape;133;p18"/>
          <p:cNvSpPr txBox="1"/>
          <p:nvPr/>
        </p:nvSpPr>
        <p:spPr>
          <a:xfrm>
            <a:off x="51408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OBIS ENV data</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19"/>
          <p:cNvPicPr preferRelativeResize="0"/>
          <p:nvPr/>
        </p:nvPicPr>
        <p:blipFill>
          <a:blip r:embed="rId3">
            <a:alphaModFix/>
          </a:blip>
          <a:stretch>
            <a:fillRect/>
          </a:stretch>
        </p:blipFill>
        <p:spPr>
          <a:xfrm>
            <a:off x="932280" y="585062"/>
            <a:ext cx="7821870" cy="3973375"/>
          </a:xfrm>
          <a:prstGeom prst="rect">
            <a:avLst/>
          </a:prstGeom>
          <a:noFill/>
          <a:ln>
            <a:noFill/>
          </a:ln>
        </p:spPr>
      </p:pic>
      <p:sp>
        <p:nvSpPr>
          <p:cNvPr id="139" name="Google Shape;139;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fr-CA" b="1" dirty="0">
                <a:solidFill>
                  <a:srgbClr val="1E3566"/>
                </a:solidFill>
                <a:latin typeface="Calibri" panose="020F0502020204030204" pitchFamily="34" charset="0"/>
                <a:ea typeface="Montserrat"/>
                <a:cs typeface="Calibri" panose="020F0502020204030204" pitchFamily="34" charset="0"/>
                <a:sym typeface="Montserrat"/>
              </a:rPr>
              <a:t>Occurrence vs événement</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pic>
        <p:nvPicPr>
          <p:cNvPr id="143" name="Google Shape;143;p19"/>
          <p:cNvPicPr preferRelativeResize="0"/>
          <p:nvPr/>
        </p:nvPicPr>
        <p:blipFill rotWithShape="1">
          <a:blip r:embed="rId4">
            <a:alphaModFix/>
          </a:blip>
          <a:srcRect/>
          <a:stretch/>
        </p:blipFill>
        <p:spPr>
          <a:xfrm>
            <a:off x="8616800" y="4821546"/>
            <a:ext cx="403200" cy="252804"/>
          </a:xfrm>
          <a:prstGeom prst="rect">
            <a:avLst/>
          </a:prstGeom>
          <a:noFill/>
          <a:ln>
            <a:noFill/>
          </a:ln>
        </p:spPr>
      </p:pic>
      <p:sp>
        <p:nvSpPr>
          <p:cNvPr id="144" name="Google Shape;144;p19"/>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45" name="Google Shape;145;p19"/>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633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DarwinCore</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pic>
        <p:nvPicPr>
          <p:cNvPr id="70" name="Google Shape;70;p15"/>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71" name="Google Shape;71;p15"/>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2" name="Google Shape;72;p15"/>
          <p:cNvSpPr txBox="1"/>
          <p:nvPr/>
        </p:nvSpPr>
        <p:spPr>
          <a:xfrm>
            <a:off x="802797" y="1061366"/>
            <a:ext cx="7854300" cy="3808800"/>
          </a:xfrm>
          <a:prstGeom prst="rect">
            <a:avLst/>
          </a:prstGeom>
          <a:noFill/>
          <a:ln>
            <a:noFill/>
          </a:ln>
        </p:spPr>
        <p:txBody>
          <a:bodyPr spcFirstLastPara="1" wrap="square" lIns="91425" tIns="45700" rIns="91425" bIns="45700" anchor="t" anchorCtr="0">
            <a:noAutofit/>
          </a:bodyPr>
          <a:lstStyle/>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Body of standards, including a glossary of terms to facilitate sharing of biodiversity information</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Managed by Biodiversity Information Standards (TDWG)</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Versions</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1.0 (1998)</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1.2 (2001) – </a:t>
            </a:r>
            <a:r>
              <a:rPr lang="en" i="0" u="none" strike="noStrike" cap="none" dirty="0">
                <a:solidFill>
                  <a:srgbClr val="FF0000"/>
                </a:solidFill>
              </a:rPr>
              <a:t>OBIS Extension of DwC 1.2</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1.4 (2005)</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ratified Darwin Core (2009) – </a:t>
            </a:r>
            <a:r>
              <a:rPr lang="en" i="0" u="none" strike="noStrike" cap="none" dirty="0">
                <a:solidFill>
                  <a:srgbClr val="FF0000"/>
                </a:solidFill>
              </a:rPr>
              <a:t>OBIS transitioned to ratified DwC in 2013</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Simple Darwin Core</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Terms definitions: </a:t>
            </a:r>
            <a:r>
              <a:rPr lang="en" u="sng" dirty="0">
                <a:solidFill>
                  <a:schemeClr val="hlink"/>
                </a:solidFill>
                <a:hlinkClick r:id="rId4"/>
              </a:rPr>
              <a:t>http://rs.tdwg.org/dwc/terms</a:t>
            </a:r>
            <a:endParaRPr dirty="0">
              <a:solidFill>
                <a:schemeClr val="dk1"/>
              </a:solidFill>
            </a:endParaRPr>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For a list of Darwin Core terms in use by OBIS (and GBIF) see </a:t>
            </a:r>
            <a:r>
              <a:rPr lang="en" u="sng" dirty="0">
                <a:solidFill>
                  <a:schemeClr val="hlink"/>
                </a:solidFill>
                <a:hlinkClick r:id="rId5"/>
              </a:rPr>
              <a:t>http://rs.gbif.org</a:t>
            </a:r>
            <a:r>
              <a:rPr lang="en" dirty="0">
                <a:solidFill>
                  <a:schemeClr val="dk1"/>
                </a:solidFill>
              </a:rPr>
              <a:t> </a:t>
            </a:r>
            <a:endParaRPr dirty="0"/>
          </a:p>
          <a:p>
            <a:pPr marL="285750" marR="0" lvl="0" indent="-171450" algn="l" rtl="0">
              <a:lnSpc>
                <a:spcPct val="150000"/>
              </a:lnSpc>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p:txBody>
      </p:sp>
      <p:pic>
        <p:nvPicPr>
          <p:cNvPr id="6" name="Picture 5">
            <a:extLst>
              <a:ext uri="{FF2B5EF4-FFF2-40B4-BE49-F238E27FC236}">
                <a16:creationId xmlns:a16="http://schemas.microsoft.com/office/drawing/2014/main" id="{64EBD956-91FA-4E6C-8BB5-55525DC25985}"/>
              </a:ext>
            </a:extLst>
          </p:cNvPr>
          <p:cNvPicPr>
            <a:picLocks noChangeAspect="1"/>
          </p:cNvPicPr>
          <p:nvPr/>
        </p:nvPicPr>
        <p:blipFill rotWithShape="1">
          <a:blip r:embed="rId6"/>
          <a:srcRect l="-64683" t="525" r="-2762" b="-30326"/>
          <a:stretch/>
        </p:blipFill>
        <p:spPr>
          <a:xfrm>
            <a:off x="408189" y="919463"/>
            <a:ext cx="8248908" cy="3619209"/>
          </a:xfrm>
          <a:prstGeom prst="rect">
            <a:avLst/>
          </a:prstGeom>
          <a:solidFill>
            <a:schemeClr val="bg1"/>
          </a:solidFill>
        </p:spPr>
      </p:pic>
    </p:spTree>
    <p:extLst>
      <p:ext uri="{BB962C8B-B14F-4D97-AF65-F5344CB8AC3E}">
        <p14:creationId xmlns:p14="http://schemas.microsoft.com/office/powerpoint/2010/main" val="3047936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 Ressources</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sp>
        <p:nvSpPr>
          <p:cNvPr id="305" name="Google Shape;305;p40"/>
          <p:cNvSpPr txBox="1">
            <a:spLocks noGrp="1"/>
          </p:cNvSpPr>
          <p:nvPr>
            <p:ph type="body" idx="1"/>
          </p:nvPr>
        </p:nvSpPr>
        <p:spPr>
          <a:xfrm>
            <a:off x="235500" y="971825"/>
            <a:ext cx="6149100" cy="2887500"/>
          </a:xfrm>
          <a:prstGeom prst="rect">
            <a:avLst/>
          </a:prstGeom>
          <a:noFill/>
          <a:ln>
            <a:noFill/>
          </a:ln>
        </p:spPr>
        <p:txBody>
          <a:bodyPr spcFirstLastPara="1" wrap="square" lIns="91425" tIns="91425" rIns="91425" bIns="91425" anchor="t" anchorCtr="0">
            <a:noAutofit/>
          </a:bodyPr>
          <a:lstStyle/>
          <a:p>
            <a:pPr marL="457200" lvl="0" indent="-342900" algn="l" rtl="0">
              <a:spcBef>
                <a:spcPts val="1400"/>
              </a:spcBef>
              <a:spcAft>
                <a:spcPts val="0"/>
              </a:spcAft>
              <a:buSzPts val="1800"/>
              <a:buChar char="●"/>
            </a:pPr>
            <a:r>
              <a:rPr lang="en" sz="1300" b="1" dirty="0">
                <a:solidFill>
                  <a:schemeClr val="dk1"/>
                </a:solidFill>
                <a:latin typeface="+mn-lt"/>
              </a:rPr>
              <a:t>Définitions des termes DwC: </a:t>
            </a:r>
            <a:r>
              <a:rPr lang="en" sz="1400" u="sng" dirty="0">
                <a:solidFill>
                  <a:srgbClr val="0563C1"/>
                </a:solidFill>
                <a:latin typeface="+mn-lt"/>
                <a:ea typeface="Calibri"/>
                <a:cs typeface="Calibri"/>
                <a:sym typeface="Calibri"/>
                <a:hlinkClick r:id="rId3"/>
              </a:rPr>
              <a:t>http://rs.tdwg.org/dwc/terms</a:t>
            </a:r>
            <a:endParaRPr sz="1300" b="1" dirty="0">
              <a:solidFill>
                <a:schemeClr val="dk1"/>
              </a:solidFill>
              <a:latin typeface="+mn-lt"/>
            </a:endParaRPr>
          </a:p>
          <a:p>
            <a:r>
              <a:rPr lang="en" sz="1300" b="1" dirty="0">
                <a:solidFill>
                  <a:schemeClr val="dk1"/>
                </a:solidFill>
                <a:latin typeface="+mn-lt"/>
              </a:rPr>
              <a:t>Marine region gazetteer: </a:t>
            </a:r>
            <a:r>
              <a:rPr lang="en" sz="1400" u="sng" dirty="0">
                <a:solidFill>
                  <a:srgbClr val="0563C1"/>
                </a:solidFill>
                <a:latin typeface="+mn-lt"/>
                <a:ea typeface="Calibri"/>
                <a:cs typeface="Calibri"/>
                <a:sym typeface="Calibri"/>
                <a:hlinkClick r:id="rId4"/>
              </a:rPr>
              <a:t>http://www.marineregions.org</a:t>
            </a:r>
            <a:r>
              <a:rPr lang="en" sz="1400" b="1" dirty="0">
                <a:solidFill>
                  <a:schemeClr val="dk1"/>
                </a:solidFill>
                <a:latin typeface="+mn-lt"/>
                <a:ea typeface="Calibri"/>
                <a:sym typeface="Calibri"/>
              </a:rPr>
              <a:t> </a:t>
            </a:r>
          </a:p>
          <a:p>
            <a:pPr>
              <a:lnSpc>
                <a:spcPct val="114999"/>
              </a:lnSpc>
            </a:pPr>
            <a:r>
              <a:rPr lang="en" sz="1300" b="1" dirty="0">
                <a:solidFill>
                  <a:schemeClr val="dk1"/>
                </a:solidFill>
                <a:latin typeface="+mn-lt"/>
                <a:ea typeface="Calibri"/>
                <a:sym typeface="Calibri"/>
              </a:rPr>
              <a:t>Git Hub </a:t>
            </a:r>
            <a:r>
              <a:rPr lang="en" sz="1300" dirty="0">
                <a:latin typeface="+mn-lt"/>
                <a:hlinkClick r:id="rId5"/>
              </a:rPr>
              <a:t> </a:t>
            </a:r>
            <a:r>
              <a:rPr lang="en" sz="1300" dirty="0">
                <a:latin typeface="+mn-lt"/>
                <a:hlinkClick r:id="rId6"/>
              </a:rPr>
              <a:t>https://github.com/tdwg/dwc</a:t>
            </a:r>
            <a:endParaRPr lang="en" sz="1300" u="sng" dirty="0">
              <a:solidFill>
                <a:srgbClr val="0563C1"/>
              </a:solidFill>
              <a:latin typeface="+mn-lt"/>
              <a:cs typeface="Calibri"/>
            </a:endParaRPr>
          </a:p>
          <a:p>
            <a:pPr marL="457200" lvl="0" indent="-342900" algn="l" rtl="0">
              <a:spcBef>
                <a:spcPts val="0"/>
              </a:spcBef>
              <a:spcAft>
                <a:spcPts val="0"/>
              </a:spcAft>
              <a:buSzPts val="1800"/>
              <a:buChar char="●"/>
            </a:pPr>
            <a:r>
              <a:rPr lang="en" sz="1300" b="1" dirty="0">
                <a:solidFill>
                  <a:schemeClr val="dk1"/>
                </a:solidFill>
                <a:latin typeface="+mn-lt"/>
              </a:rPr>
              <a:t>Coordinate converter:</a:t>
            </a:r>
            <a:r>
              <a:rPr lang="en" sz="1400" b="1" dirty="0">
                <a:solidFill>
                  <a:schemeClr val="dk1"/>
                </a:solidFill>
                <a:latin typeface="+mn-lt"/>
              </a:rPr>
              <a:t> </a:t>
            </a:r>
            <a:r>
              <a:rPr lang="en" sz="1400" strike="sngStrike" dirty="0">
                <a:solidFill>
                  <a:schemeClr val="dk1"/>
                </a:solidFill>
                <a:latin typeface="+mn-lt"/>
                <a:ea typeface="Calibri"/>
                <a:cs typeface="Calibri"/>
                <a:sym typeface="Calibri"/>
              </a:rPr>
              <a:t>https://obis.shinyapps.io/coordinates/</a:t>
            </a:r>
            <a:endParaRPr sz="1400" b="1" strike="sngStrike" dirty="0">
              <a:solidFill>
                <a:schemeClr val="dk1"/>
              </a:solidFill>
              <a:latin typeface="+mn-lt"/>
            </a:endParaRPr>
          </a:p>
          <a:p>
            <a:pPr marL="457200" lvl="0" indent="-342900" algn="l" rtl="0">
              <a:spcBef>
                <a:spcPts val="0"/>
              </a:spcBef>
              <a:spcAft>
                <a:spcPts val="0"/>
              </a:spcAft>
              <a:buSzPts val="1800"/>
              <a:buChar char="●"/>
            </a:pPr>
            <a:r>
              <a:rPr lang="en" sz="1300" b="1" dirty="0">
                <a:solidFill>
                  <a:schemeClr val="dk1"/>
                </a:solidFill>
                <a:latin typeface="+mn-lt"/>
              </a:rPr>
              <a:t>Geomapping tool: </a:t>
            </a:r>
            <a:r>
              <a:rPr lang="en" sz="1400" strike="sngStrike" dirty="0">
                <a:solidFill>
                  <a:schemeClr val="dk1"/>
                </a:solidFill>
                <a:latin typeface="+mn-lt"/>
                <a:ea typeface="Calibri"/>
                <a:cs typeface="Calibri"/>
                <a:sym typeface="Calibri"/>
                <a:hlinkClick r:id="rId7"/>
              </a:rPr>
              <a:t>http://iobis.org/maptool/</a:t>
            </a:r>
            <a:endParaRPr lang="en" sz="1400" strike="sngStrike" dirty="0">
              <a:solidFill>
                <a:schemeClr val="dk1"/>
              </a:solidFill>
              <a:latin typeface="+mn-lt"/>
              <a:ea typeface="Calibri"/>
              <a:cs typeface="Calibri"/>
              <a:sym typeface="Calibri"/>
            </a:endParaRPr>
          </a:p>
          <a:p>
            <a:pPr marL="114300" lvl="0" indent="0" algn="l" rtl="0">
              <a:spcBef>
                <a:spcPts val="0"/>
              </a:spcBef>
              <a:spcAft>
                <a:spcPts val="0"/>
              </a:spcAft>
              <a:buSzPts val="1800"/>
              <a:buNone/>
            </a:pPr>
            <a:endParaRPr sz="1400" strike="sngStrike" dirty="0">
              <a:solidFill>
                <a:schemeClr val="dk1"/>
              </a:solidFill>
              <a:highlight>
                <a:srgbClr val="FFFFFF"/>
              </a:highlight>
              <a:latin typeface="Lato Light"/>
              <a:ea typeface="Lato Light"/>
              <a:cs typeface="Lato Light"/>
              <a:sym typeface="Lato Light"/>
            </a:endParaRPr>
          </a:p>
        </p:txBody>
      </p:sp>
      <p:sp>
        <p:nvSpPr>
          <p:cNvPr id="306" name="Google Shape;306;p40"/>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40"/>
          <p:cNvPicPr preferRelativeResize="0"/>
          <p:nvPr/>
        </p:nvPicPr>
        <p:blipFill rotWithShape="1">
          <a:blip r:embed="rId8">
            <a:alphaModFix/>
          </a:blip>
          <a:srcRect/>
          <a:stretch/>
        </p:blipFill>
        <p:spPr>
          <a:xfrm>
            <a:off x="8616800" y="4821546"/>
            <a:ext cx="403200" cy="252804"/>
          </a:xfrm>
          <a:prstGeom prst="rect">
            <a:avLst/>
          </a:prstGeom>
          <a:noFill/>
          <a:ln>
            <a:noFill/>
          </a:ln>
        </p:spPr>
      </p:pic>
      <p:sp>
        <p:nvSpPr>
          <p:cNvPr id="310" name="Google Shape;310;p4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2810933" y="1677772"/>
            <a:ext cx="3522134"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DarwinCore Quiz!</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sp>
        <p:nvSpPr>
          <p:cNvPr id="306" name="Google Shape;306;p40"/>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40"/>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310" name="Google Shape;310;p4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816604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86450" y="68350"/>
            <a:ext cx="8520600" cy="659916"/>
          </a:xfrm>
          <a:prstGeom prst="rect">
            <a:avLst/>
          </a:prstGeom>
          <a:noFill/>
          <a:ln>
            <a:noFill/>
          </a:ln>
        </p:spPr>
        <p:txBody>
          <a:bodyPr spcFirstLastPara="1" wrap="square" lIns="91425" tIns="91425" rIns="91425" bIns="91425" anchor="t" anchorCtr="0">
            <a:noAutofit/>
          </a:bodyPr>
          <a:lstStyle/>
          <a:p>
            <a:pPr lvl="0"/>
            <a:r>
              <a:rPr lang="en" b="1" dirty="0">
                <a:solidFill>
                  <a:srgbClr val="1E3566"/>
                </a:solidFill>
                <a:latin typeface="Calibri" panose="020F0502020204030204" pitchFamily="34" charset="0"/>
                <a:ea typeface="Montserrat"/>
                <a:cs typeface="Calibri" panose="020F0502020204030204" pitchFamily="34" charset="0"/>
                <a:sym typeface="Montserrat"/>
              </a:rPr>
              <a:t>DwC and OBIS – Termes recquis</a:t>
            </a:r>
            <a:endParaRPr b="1" dirty="0">
              <a:solidFill>
                <a:srgbClr val="1E3566"/>
              </a:solidFill>
              <a:latin typeface="Calibri" panose="020F0502020204030204" pitchFamily="34" charset="0"/>
              <a:ea typeface="Montserrat"/>
              <a:cs typeface="Calibri" panose="020F0502020204030204" pitchFamily="34" charset="0"/>
              <a:sym typeface="Montserrat"/>
            </a:endParaRPr>
          </a:p>
        </p:txBody>
      </p:sp>
      <p:sp>
        <p:nvSpPr>
          <p:cNvPr id="114" name="Google Shape;114;p17"/>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a:buSzPts val="1400"/>
            </a:pPr>
            <a:endParaRPr/>
          </a:p>
        </p:txBody>
      </p:sp>
      <p:pic>
        <p:nvPicPr>
          <p:cNvPr id="117" name="Google Shape;117;p17"/>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18" name="Google Shape;118;p17"/>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endParaRPr/>
          </a:p>
        </p:txBody>
      </p:sp>
      <p:sp>
        <p:nvSpPr>
          <p:cNvPr id="119" name="Google Shape;119;p17"/>
          <p:cNvSpPr txBox="1"/>
          <p:nvPr/>
        </p:nvSpPr>
        <p:spPr>
          <a:xfrm>
            <a:off x="199100" y="588875"/>
            <a:ext cx="8745851" cy="400098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dirty="0">
                <a:solidFill>
                  <a:schemeClr val="dk1"/>
                </a:solidFill>
              </a:rPr>
              <a:t>	</a:t>
            </a:r>
            <a:r>
              <a:rPr lang="en-CA" dirty="0" err="1"/>
              <a:t>Voici</a:t>
            </a:r>
            <a:r>
              <a:rPr lang="en-CA" dirty="0"/>
              <a:t> les 8 </a:t>
            </a:r>
            <a:r>
              <a:rPr lang="en-CA" dirty="0" err="1"/>
              <a:t>termes</a:t>
            </a:r>
            <a:r>
              <a:rPr lang="en-CA" dirty="0"/>
              <a:t> </a:t>
            </a:r>
            <a:r>
              <a:rPr lang="en-CA" dirty="0" err="1"/>
              <a:t>DwC</a:t>
            </a:r>
            <a:r>
              <a:rPr lang="en-CA" dirty="0"/>
              <a:t> qui </a:t>
            </a:r>
            <a:r>
              <a:rPr lang="en-CA" dirty="0" err="1"/>
              <a:t>sont</a:t>
            </a:r>
            <a:r>
              <a:rPr lang="en-CA" dirty="0"/>
              <a:t> </a:t>
            </a:r>
            <a:r>
              <a:rPr lang="en-CA" dirty="0" err="1"/>
              <a:t>requis</a:t>
            </a:r>
            <a:r>
              <a:rPr lang="en-CA" dirty="0"/>
              <a:t> pour OBIS: </a:t>
            </a:r>
          </a:p>
          <a:p>
            <a:pPr marL="457189" indent="-317492">
              <a:lnSpc>
                <a:spcPct val="115000"/>
              </a:lnSpc>
              <a:buClr>
                <a:schemeClr val="dk1"/>
              </a:buClr>
              <a:buSzPts val="1400"/>
              <a:buChar char="●"/>
            </a:pPr>
            <a:r>
              <a:rPr lang="en" b="1" dirty="0">
                <a:solidFill>
                  <a:schemeClr val="dk1"/>
                </a:solidFill>
              </a:rPr>
              <a:t>occurrenceID</a:t>
            </a:r>
          </a:p>
          <a:p>
            <a:pPr marL="139697">
              <a:lnSpc>
                <a:spcPct val="115000"/>
              </a:lnSpc>
              <a:buClr>
                <a:schemeClr val="dk1"/>
              </a:buClr>
              <a:buSzPts val="1400"/>
            </a:pPr>
            <a:r>
              <a:rPr lang="en" dirty="0">
                <a:solidFill>
                  <a:schemeClr val="dk1"/>
                </a:solidFill>
              </a:rPr>
              <a:t>	 - institutionCode + collectionCode + catalogNumber </a:t>
            </a:r>
            <a:endParaRPr dirty="0">
              <a:solidFill>
                <a:schemeClr val="dk1"/>
              </a:solidFill>
            </a:endParaRPr>
          </a:p>
          <a:p>
            <a:pPr marL="457189" indent="-317492">
              <a:lnSpc>
                <a:spcPct val="115000"/>
              </a:lnSpc>
              <a:buSzPts val="1400"/>
              <a:buChar char="●"/>
            </a:pPr>
            <a:r>
              <a:rPr lang="en" b="1" dirty="0">
                <a:solidFill>
                  <a:schemeClr val="dk1"/>
                </a:solidFill>
              </a:rPr>
              <a:t>eventDate </a:t>
            </a:r>
          </a:p>
          <a:p>
            <a:pPr marL="139697" lvl="2">
              <a:lnSpc>
                <a:spcPct val="115000"/>
              </a:lnSpc>
              <a:buSzPts val="1400"/>
            </a:pPr>
            <a:r>
              <a:rPr lang="en" dirty="0">
                <a:solidFill>
                  <a:schemeClr val="dk1"/>
                </a:solidFill>
              </a:rPr>
              <a:t>	- Utiliser le standard </a:t>
            </a:r>
            <a:r>
              <a:rPr lang="en" u="sng" dirty="0">
                <a:solidFill>
                  <a:schemeClr val="hlink"/>
                </a:solidFill>
              </a:rPr>
              <a:t>ISO 8601 </a:t>
            </a:r>
            <a:r>
              <a:rPr lang="en" dirty="0">
                <a:solidFill>
                  <a:schemeClr val="dk1"/>
                </a:solidFill>
              </a:rPr>
              <a:t>pour les dates, ex.: yyyy-mm-ddThh:mm:ss</a:t>
            </a:r>
            <a:endParaRPr dirty="0">
              <a:solidFill>
                <a:schemeClr val="dk1"/>
              </a:solidFill>
            </a:endParaRPr>
          </a:p>
          <a:p>
            <a:pPr marL="457189" indent="-317492">
              <a:lnSpc>
                <a:spcPct val="115000"/>
              </a:lnSpc>
              <a:buSzPts val="1400"/>
              <a:buChar char="●"/>
            </a:pPr>
            <a:r>
              <a:rPr lang="en" b="1" dirty="0">
                <a:solidFill>
                  <a:schemeClr val="dk1"/>
                </a:solidFill>
              </a:rPr>
              <a:t>decimalLongitude, decimalLatitude </a:t>
            </a:r>
          </a:p>
          <a:p>
            <a:pPr marL="139697">
              <a:lnSpc>
                <a:spcPct val="115000"/>
              </a:lnSpc>
              <a:buSzPts val="1400"/>
            </a:pPr>
            <a:r>
              <a:rPr lang="en" dirty="0">
                <a:solidFill>
                  <a:schemeClr val="dk1"/>
                </a:solidFill>
              </a:rPr>
              <a:t>	- Système de référence spatiale </a:t>
            </a:r>
            <a:r>
              <a:rPr lang="en" u="sng" dirty="0">
                <a:solidFill>
                  <a:schemeClr val="hlink"/>
                </a:solidFill>
                <a:hlinkClick r:id="rId4"/>
              </a:rPr>
              <a:t>EPSG:4326</a:t>
            </a:r>
            <a:endParaRPr dirty="0">
              <a:solidFill>
                <a:schemeClr val="dk1"/>
              </a:solidFill>
            </a:endParaRPr>
          </a:p>
          <a:p>
            <a:pPr marL="457189" indent="-317492">
              <a:lnSpc>
                <a:spcPct val="115000"/>
              </a:lnSpc>
              <a:buClr>
                <a:schemeClr val="dk1"/>
              </a:buClr>
              <a:buSzPts val="1400"/>
              <a:buChar char="●"/>
            </a:pPr>
            <a:r>
              <a:rPr lang="en" b="1" dirty="0">
                <a:solidFill>
                  <a:schemeClr val="dk1"/>
                </a:solidFill>
              </a:rPr>
              <a:t>scientificName</a:t>
            </a:r>
            <a:r>
              <a:rPr lang="en" dirty="0">
                <a:solidFill>
                  <a:schemeClr val="dk1"/>
                </a:solidFill>
              </a:rPr>
              <a:t> </a:t>
            </a:r>
          </a:p>
          <a:p>
            <a:pPr marL="139697">
              <a:lnSpc>
                <a:spcPct val="115000"/>
              </a:lnSpc>
              <a:buClr>
                <a:schemeClr val="dk1"/>
              </a:buClr>
              <a:buSzPts val="1400"/>
            </a:pPr>
            <a:r>
              <a:rPr lang="en" dirty="0">
                <a:solidFill>
                  <a:schemeClr val="dk1"/>
                </a:solidFill>
              </a:rPr>
              <a:t>	- Enregistré à l’origine, plus haute précision possible</a:t>
            </a:r>
            <a:endParaRPr lang="en-US" dirty="0">
              <a:solidFill>
                <a:schemeClr val="dk1"/>
              </a:solidFill>
            </a:endParaRPr>
          </a:p>
          <a:p>
            <a:pPr marL="457189" indent="-317492">
              <a:lnSpc>
                <a:spcPct val="115000"/>
              </a:lnSpc>
              <a:buClr>
                <a:schemeClr val="dk1"/>
              </a:buClr>
              <a:buSzPts val="1400"/>
              <a:buChar char="●"/>
            </a:pPr>
            <a:r>
              <a:rPr lang="en-US" b="1" dirty="0" err="1">
                <a:solidFill>
                  <a:schemeClr val="dk1"/>
                </a:solidFill>
              </a:rPr>
              <a:t>scientificNameID</a:t>
            </a:r>
            <a:endParaRPr lang="en-US" b="1" dirty="0">
              <a:solidFill>
                <a:schemeClr val="dk1"/>
              </a:solidFill>
            </a:endParaRPr>
          </a:p>
          <a:p>
            <a:pPr marL="139697">
              <a:lnSpc>
                <a:spcPct val="115000"/>
              </a:lnSpc>
              <a:buClr>
                <a:schemeClr val="dk1"/>
              </a:buClr>
              <a:buSzPts val="1400"/>
            </a:pPr>
            <a:r>
              <a:rPr lang="en" dirty="0">
                <a:solidFill>
                  <a:schemeClr val="dk1"/>
                </a:solidFill>
              </a:rPr>
              <a:t>	 -  Obtenu à partir de WoRMS</a:t>
            </a:r>
            <a:endParaRPr dirty="0">
              <a:solidFill>
                <a:schemeClr val="dk1"/>
              </a:solidFill>
            </a:endParaRPr>
          </a:p>
          <a:p>
            <a:pPr marL="457189" indent="-317492">
              <a:lnSpc>
                <a:spcPct val="115000"/>
              </a:lnSpc>
              <a:buClr>
                <a:schemeClr val="dk1"/>
              </a:buClr>
              <a:buSzPts val="1400"/>
              <a:buChar char="●"/>
            </a:pPr>
            <a:r>
              <a:rPr lang="en" b="1" dirty="0">
                <a:solidFill>
                  <a:schemeClr val="dk1"/>
                </a:solidFill>
              </a:rPr>
              <a:t>occurrenceStatus</a:t>
            </a:r>
          </a:p>
          <a:p>
            <a:pPr marL="139697">
              <a:lnSpc>
                <a:spcPct val="115000"/>
              </a:lnSpc>
              <a:buClr>
                <a:schemeClr val="dk1"/>
              </a:buClr>
              <a:buSzPts val="1400"/>
            </a:pPr>
            <a:r>
              <a:rPr lang="en" dirty="0">
                <a:solidFill>
                  <a:schemeClr val="dk1"/>
                </a:solidFill>
              </a:rPr>
              <a:t> 	- Présence/absence </a:t>
            </a:r>
            <a:r>
              <a:rPr lang="fr-CA" dirty="0">
                <a:solidFill>
                  <a:schemeClr val="dk1"/>
                </a:solidFill>
              </a:rPr>
              <a:t>d’un taxon à un endroit à un moment</a:t>
            </a:r>
            <a:endParaRPr dirty="0">
              <a:solidFill>
                <a:schemeClr val="dk1"/>
              </a:solidFill>
            </a:endParaRPr>
          </a:p>
          <a:p>
            <a:pPr marL="457189" indent="-317492">
              <a:lnSpc>
                <a:spcPct val="115000"/>
              </a:lnSpc>
              <a:buClr>
                <a:schemeClr val="dk1"/>
              </a:buClr>
              <a:buSzPts val="1400"/>
              <a:buChar char="●"/>
            </a:pPr>
            <a:r>
              <a:rPr lang="en" b="1" dirty="0">
                <a:solidFill>
                  <a:schemeClr val="dk1"/>
                </a:solidFill>
              </a:rPr>
              <a:t>basisOfRecord</a:t>
            </a:r>
            <a:r>
              <a:rPr lang="en" dirty="0">
                <a:solidFill>
                  <a:schemeClr val="dk1"/>
                </a:solidFill>
              </a:rPr>
              <a:t> </a:t>
            </a:r>
          </a:p>
          <a:p>
            <a:pPr marL="139697">
              <a:lnSpc>
                <a:spcPct val="115000"/>
              </a:lnSpc>
              <a:buClr>
                <a:schemeClr val="dk1"/>
              </a:buClr>
              <a:buSzPts val="1400"/>
            </a:pPr>
            <a:r>
              <a:rPr lang="en" dirty="0">
                <a:solidFill>
                  <a:schemeClr val="dk1"/>
                </a:solidFill>
              </a:rPr>
              <a:t>	- La nature de l’enregistrement de la donnée. Observation humaine, observation par une machine, specimen préservé, etc.</a:t>
            </a:r>
            <a:endParaRPr dirty="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8CE961-F3CD-4816-BFD0-478427B8E63E}"/>
              </a:ext>
            </a:extLst>
          </p:cNvPr>
          <p:cNvPicPr>
            <a:picLocks noChangeAspect="1"/>
          </p:cNvPicPr>
          <p:nvPr/>
        </p:nvPicPr>
        <p:blipFill>
          <a:blip r:embed="rId3"/>
          <a:stretch>
            <a:fillRect/>
          </a:stretch>
        </p:blipFill>
        <p:spPr>
          <a:xfrm>
            <a:off x="266265" y="3026880"/>
            <a:ext cx="8515019" cy="911201"/>
          </a:xfrm>
          <a:prstGeom prst="rect">
            <a:avLst/>
          </a:prstGeom>
        </p:spPr>
      </p:pic>
      <p:pic>
        <p:nvPicPr>
          <p:cNvPr id="9" name="Picture 8">
            <a:extLst>
              <a:ext uri="{FF2B5EF4-FFF2-40B4-BE49-F238E27FC236}">
                <a16:creationId xmlns:a16="http://schemas.microsoft.com/office/drawing/2014/main" id="{9CC825FF-5993-4037-A91A-A19696C7C3FE}"/>
              </a:ext>
            </a:extLst>
          </p:cNvPr>
          <p:cNvPicPr>
            <a:picLocks noChangeAspect="1"/>
          </p:cNvPicPr>
          <p:nvPr/>
        </p:nvPicPr>
        <p:blipFill>
          <a:blip r:embed="rId4"/>
          <a:stretch>
            <a:fillRect/>
          </a:stretch>
        </p:blipFill>
        <p:spPr>
          <a:xfrm>
            <a:off x="154127" y="382893"/>
            <a:ext cx="8675382" cy="987779"/>
          </a:xfrm>
          <a:prstGeom prst="rect">
            <a:avLst/>
          </a:prstGeom>
        </p:spPr>
      </p:pic>
      <p:sp>
        <p:nvSpPr>
          <p:cNvPr id="10" name="Oval 9">
            <a:extLst>
              <a:ext uri="{FF2B5EF4-FFF2-40B4-BE49-F238E27FC236}">
                <a16:creationId xmlns:a16="http://schemas.microsoft.com/office/drawing/2014/main" id="{0D4CC91A-597B-4726-91B2-5F2D7C663E99}"/>
              </a:ext>
            </a:extLst>
          </p:cNvPr>
          <p:cNvSpPr/>
          <p:nvPr/>
        </p:nvSpPr>
        <p:spPr>
          <a:xfrm>
            <a:off x="2002419" y="302688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1" name="Oval 10">
            <a:extLst>
              <a:ext uri="{FF2B5EF4-FFF2-40B4-BE49-F238E27FC236}">
                <a16:creationId xmlns:a16="http://schemas.microsoft.com/office/drawing/2014/main" id="{BFDD9272-A41D-4789-9DA3-B3CEA1BE3939}"/>
              </a:ext>
            </a:extLst>
          </p:cNvPr>
          <p:cNvSpPr/>
          <p:nvPr/>
        </p:nvSpPr>
        <p:spPr>
          <a:xfrm>
            <a:off x="3202327" y="382893"/>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2" name="Oval 11">
            <a:extLst>
              <a:ext uri="{FF2B5EF4-FFF2-40B4-BE49-F238E27FC236}">
                <a16:creationId xmlns:a16="http://schemas.microsoft.com/office/drawing/2014/main" id="{A462526B-829E-4C48-BE65-6966CB692F76}"/>
              </a:ext>
            </a:extLst>
          </p:cNvPr>
          <p:cNvSpPr/>
          <p:nvPr/>
        </p:nvSpPr>
        <p:spPr>
          <a:xfrm>
            <a:off x="7623857" y="36756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3" name="Oval 12">
            <a:extLst>
              <a:ext uri="{FF2B5EF4-FFF2-40B4-BE49-F238E27FC236}">
                <a16:creationId xmlns:a16="http://schemas.microsoft.com/office/drawing/2014/main" id="{6311D8F9-7130-4968-B5E7-50FD6544731A}"/>
              </a:ext>
            </a:extLst>
          </p:cNvPr>
          <p:cNvSpPr/>
          <p:nvPr/>
        </p:nvSpPr>
        <p:spPr>
          <a:xfrm>
            <a:off x="8227624" y="36756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 name="Oval 13">
            <a:extLst>
              <a:ext uri="{FF2B5EF4-FFF2-40B4-BE49-F238E27FC236}">
                <a16:creationId xmlns:a16="http://schemas.microsoft.com/office/drawing/2014/main" id="{5564C370-46E1-452A-AE91-B0266F19CB5B}"/>
              </a:ext>
            </a:extLst>
          </p:cNvPr>
          <p:cNvSpPr/>
          <p:nvPr/>
        </p:nvSpPr>
        <p:spPr>
          <a:xfrm>
            <a:off x="6032338" y="3026880"/>
            <a:ext cx="692554"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5" name="Oval 14">
            <a:extLst>
              <a:ext uri="{FF2B5EF4-FFF2-40B4-BE49-F238E27FC236}">
                <a16:creationId xmlns:a16="http://schemas.microsoft.com/office/drawing/2014/main" id="{4F72CFDC-9AEF-489E-AE21-197FDC5D48A2}"/>
              </a:ext>
            </a:extLst>
          </p:cNvPr>
          <p:cNvSpPr/>
          <p:nvPr/>
        </p:nvSpPr>
        <p:spPr>
          <a:xfrm>
            <a:off x="4620225" y="2986267"/>
            <a:ext cx="747529" cy="19098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6" name="Oval 15">
            <a:extLst>
              <a:ext uri="{FF2B5EF4-FFF2-40B4-BE49-F238E27FC236}">
                <a16:creationId xmlns:a16="http://schemas.microsoft.com/office/drawing/2014/main" id="{C4586C57-22B1-43F7-BA6B-F25C0283AC4E}"/>
              </a:ext>
            </a:extLst>
          </p:cNvPr>
          <p:cNvSpPr/>
          <p:nvPr/>
        </p:nvSpPr>
        <p:spPr>
          <a:xfrm>
            <a:off x="2600442" y="3028909"/>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7" name="Oval 16">
            <a:extLst>
              <a:ext uri="{FF2B5EF4-FFF2-40B4-BE49-F238E27FC236}">
                <a16:creationId xmlns:a16="http://schemas.microsoft.com/office/drawing/2014/main" id="{3C12D043-B574-490F-A090-927B685353B2}"/>
              </a:ext>
            </a:extLst>
          </p:cNvPr>
          <p:cNvSpPr/>
          <p:nvPr/>
        </p:nvSpPr>
        <p:spPr>
          <a:xfrm>
            <a:off x="1337836" y="3026880"/>
            <a:ext cx="601885" cy="10407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8" name="Google Shape;119;p17">
            <a:extLst>
              <a:ext uri="{FF2B5EF4-FFF2-40B4-BE49-F238E27FC236}">
                <a16:creationId xmlns:a16="http://schemas.microsoft.com/office/drawing/2014/main" id="{D5BFC621-7737-49A6-86CD-8FED17A2B8CA}"/>
              </a:ext>
            </a:extLst>
          </p:cNvPr>
          <p:cNvSpPr txBox="1"/>
          <p:nvPr/>
        </p:nvSpPr>
        <p:spPr>
          <a:xfrm>
            <a:off x="7014258" y="567160"/>
            <a:ext cx="2147543" cy="3530278"/>
          </a:xfrm>
          <a:prstGeom prst="rect">
            <a:avLst/>
          </a:prstGeom>
          <a:solidFill>
            <a:srgbClr val="FFFFFF">
              <a:alpha val="80000"/>
            </a:srgbClr>
          </a:solidFill>
          <a:ln>
            <a:noFill/>
          </a:ln>
        </p:spPr>
        <p:txBody>
          <a:bodyPr spcFirstLastPara="1" wrap="square" lIns="91425" tIns="91425" rIns="91425" bIns="91425" anchor="t" anchorCtr="0">
            <a:noAutofit/>
          </a:bodyPr>
          <a:lstStyle/>
          <a:p>
            <a:pPr marL="139697">
              <a:lnSpc>
                <a:spcPct val="115000"/>
              </a:lnSpc>
              <a:buClr>
                <a:schemeClr val="dk1"/>
              </a:buClr>
              <a:buSzPts val="1400"/>
            </a:pPr>
            <a:r>
              <a:rPr lang="en" sz="800" dirty="0">
                <a:solidFill>
                  <a:schemeClr val="dk1"/>
                </a:solidFill>
              </a:rPr>
              <a:t>occurrenceID  -  Doit être un identificant unique pour chaque données d’occurrence (peut contenir code organisation, id, année, collection, etc)</a:t>
            </a:r>
          </a:p>
          <a:p>
            <a:pPr marL="139697">
              <a:lnSpc>
                <a:spcPct val="115000"/>
              </a:lnSpc>
              <a:buClr>
                <a:schemeClr val="dk1"/>
              </a:buClr>
              <a:buSzPts val="1400"/>
            </a:pPr>
            <a:endParaRPr sz="800" dirty="0">
              <a:solidFill>
                <a:schemeClr val="dk1"/>
              </a:solidFill>
            </a:endParaRPr>
          </a:p>
          <a:p>
            <a:pPr marL="139697">
              <a:lnSpc>
                <a:spcPct val="115000"/>
              </a:lnSpc>
              <a:buSzPts val="1400"/>
            </a:pPr>
            <a:r>
              <a:rPr lang="en" sz="800" dirty="0">
                <a:solidFill>
                  <a:schemeClr val="dk1"/>
                </a:solidFill>
              </a:rPr>
              <a:t>eventDate </a:t>
            </a:r>
            <a:r>
              <a:rPr lang="en" sz="800" dirty="0">
                <a:solidFill>
                  <a:schemeClr val="dk1"/>
                </a:solidFill>
                <a:hlinkClick r:id="rId5"/>
              </a:rPr>
              <a:t>–</a:t>
            </a:r>
            <a:r>
              <a:rPr lang="en" sz="800" dirty="0">
                <a:solidFill>
                  <a:schemeClr val="dk1"/>
                </a:solidFill>
              </a:rPr>
              <a:t> utilisés la norme </a:t>
            </a:r>
            <a:r>
              <a:rPr lang="en" sz="800" u="sng" dirty="0">
                <a:solidFill>
                  <a:schemeClr val="hlink"/>
                </a:solidFill>
              </a:rPr>
              <a:t>ISO 8601</a:t>
            </a:r>
            <a:r>
              <a:rPr lang="en" sz="800" dirty="0">
                <a:solidFill>
                  <a:schemeClr val="dk1"/>
                </a:solidFill>
              </a:rPr>
              <a:t>, yyyy-mm-ddThh:mm:ss</a:t>
            </a:r>
          </a:p>
          <a:p>
            <a:pPr marL="139697">
              <a:lnSpc>
                <a:spcPct val="115000"/>
              </a:lnSpc>
              <a:buSzPts val="1400"/>
            </a:pPr>
            <a:endParaRPr sz="800" dirty="0">
              <a:solidFill>
                <a:schemeClr val="dk1"/>
              </a:solidFill>
            </a:endParaRPr>
          </a:p>
          <a:p>
            <a:pPr marL="139697">
              <a:lnSpc>
                <a:spcPct val="115000"/>
              </a:lnSpc>
              <a:buSzPts val="1400"/>
            </a:pPr>
            <a:r>
              <a:rPr lang="en" sz="800" dirty="0">
                <a:solidFill>
                  <a:schemeClr val="dk1"/>
                </a:solidFill>
              </a:rPr>
              <a:t>decimalLongitude, decimalLatitude – Système de référence spatiale </a:t>
            </a:r>
            <a:r>
              <a:rPr lang="en" sz="800" u="sng" dirty="0">
                <a:solidFill>
                  <a:schemeClr val="hlink"/>
                </a:solidFill>
                <a:hlinkClick r:id="rId6"/>
              </a:rPr>
              <a:t>EPSG:4326</a:t>
            </a:r>
            <a:endParaRPr lang="en" sz="800" u="sng" dirty="0">
              <a:solidFill>
                <a:schemeClr val="hlink"/>
              </a:solidFill>
            </a:endParaRPr>
          </a:p>
          <a:p>
            <a:pPr marL="139697">
              <a:lnSpc>
                <a:spcPct val="115000"/>
              </a:lnSpc>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scientificName – nom à l’origine, plus haut rang de précision possible</a:t>
            </a:r>
          </a:p>
          <a:p>
            <a:pPr marL="139697">
              <a:lnSpc>
                <a:spcPct val="115000"/>
              </a:lnSpc>
              <a:buClr>
                <a:schemeClr val="dk1"/>
              </a:buClr>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scientificNameID – à partir de WoRMS</a:t>
            </a:r>
          </a:p>
          <a:p>
            <a:pPr marL="139697">
              <a:lnSpc>
                <a:spcPct val="115000"/>
              </a:lnSpc>
              <a:buClr>
                <a:schemeClr val="dk1"/>
              </a:buClr>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occurrenceStatus –</a:t>
            </a:r>
          </a:p>
          <a:p>
            <a:pPr marL="139697">
              <a:lnSpc>
                <a:spcPct val="115000"/>
              </a:lnSpc>
              <a:buClr>
                <a:schemeClr val="dk1"/>
              </a:buClr>
              <a:buSzPts val="1400"/>
            </a:pPr>
            <a:r>
              <a:rPr lang="en" sz="800" dirty="0">
                <a:solidFill>
                  <a:schemeClr val="dk1"/>
                </a:solidFill>
              </a:rPr>
              <a:t>présence/absence d’un taxon à un endroit</a:t>
            </a:r>
          </a:p>
          <a:p>
            <a:pPr marL="139697">
              <a:lnSpc>
                <a:spcPct val="115000"/>
              </a:lnSpc>
              <a:buClr>
                <a:schemeClr val="dk1"/>
              </a:buClr>
              <a:buSzPts val="1400"/>
            </a:pPr>
            <a:endParaRPr sz="800" dirty="0">
              <a:solidFill>
                <a:schemeClr val="dk1"/>
              </a:solidFill>
            </a:endParaRPr>
          </a:p>
          <a:p>
            <a:pPr marL="139697">
              <a:lnSpc>
                <a:spcPct val="115000"/>
              </a:lnSpc>
              <a:buClr>
                <a:schemeClr val="dk1"/>
              </a:buClr>
              <a:buSzPts val="1400"/>
            </a:pPr>
            <a:r>
              <a:rPr lang="en" sz="800" dirty="0">
                <a:solidFill>
                  <a:schemeClr val="dk1"/>
                </a:solidFill>
              </a:rPr>
              <a:t>basisOfRecord –</a:t>
            </a:r>
          </a:p>
          <a:p>
            <a:pPr marL="139697">
              <a:lnSpc>
                <a:spcPct val="115000"/>
              </a:lnSpc>
              <a:buClr>
                <a:schemeClr val="dk1"/>
              </a:buClr>
              <a:buSzPts val="1400"/>
            </a:pPr>
            <a:r>
              <a:rPr lang="en" sz="800" dirty="0">
                <a:solidFill>
                  <a:schemeClr val="dk1"/>
                </a:solidFill>
              </a:rPr>
              <a:t>- Nature de l’observation, humaine, machine, préservé, vivant, etc</a:t>
            </a:r>
            <a:endParaRPr sz="800" dirty="0">
              <a:solidFill>
                <a:schemeClr val="dk1"/>
              </a:solidFill>
            </a:endParaRPr>
          </a:p>
        </p:txBody>
      </p:sp>
    </p:spTree>
    <p:extLst>
      <p:ext uri="{BB962C8B-B14F-4D97-AF65-F5344CB8AC3E}">
        <p14:creationId xmlns:p14="http://schemas.microsoft.com/office/powerpoint/2010/main" val="2640330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0"/>
          <p:cNvSpPr txBox="1">
            <a:spLocks noGrp="1"/>
          </p:cNvSpPr>
          <p:nvPr>
            <p:ph type="title"/>
          </p:nvPr>
        </p:nvSpPr>
        <p:spPr>
          <a:xfrm>
            <a:off x="311700" y="277668"/>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Taxonomie et Identification</a:t>
            </a:r>
            <a:endParaRPr b="1" dirty="0">
              <a:solidFill>
                <a:srgbClr val="1E3566"/>
              </a:solidFill>
              <a:latin typeface="Calibri" panose="020F0502020204030204" pitchFamily="34" charset="0"/>
              <a:cs typeface="Calibri" panose="020F0502020204030204" pitchFamily="34" charset="0"/>
            </a:endParaRPr>
          </a:p>
        </p:txBody>
      </p:sp>
      <p:pic>
        <p:nvPicPr>
          <p:cNvPr id="154" name="Google Shape;154;p20"/>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55" name="Google Shape;155;p2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56" name="Google Shape;156;p20"/>
          <p:cNvSpPr txBox="1"/>
          <p:nvPr/>
        </p:nvSpPr>
        <p:spPr>
          <a:xfrm>
            <a:off x="423857" y="800357"/>
            <a:ext cx="61671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scientificName</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scientificNameID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scientificNameAuthorship</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kingdom, phylum, ... : </a:t>
            </a:r>
            <a:r>
              <a:rPr lang="fr-CA" i="0" u="none" strike="noStrike" cap="none" dirty="0">
                <a:solidFill>
                  <a:schemeClr val="dk1"/>
                </a:solidFill>
              </a:rPr>
              <a:t>utile pour discriminer les homonymes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taxonRank: utile lorsque les taxons observés sont de différents rang taxonomique.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identifiedBy : e.g. Personne ou machine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dateIdentified:  utiliser ISO 8601 </a:t>
            </a:r>
            <a:r>
              <a:rPr lang="en" dirty="0">
                <a:solidFill>
                  <a:schemeClr val="dk1"/>
                </a:solidFill>
              </a:rPr>
              <a:t>(prochaines diapos</a:t>
            </a:r>
            <a:r>
              <a:rPr lang="en" i="0" u="none" strike="noStrike" cap="none" dirty="0">
                <a:solidFill>
                  <a:schemeClr val="dk1"/>
                </a:solidFill>
              </a:rPr>
              <a:t>)</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identificationReferences: e.g. field guides…</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identificationRemarks : e.g. Identification methods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identificationQualifier</a:t>
            </a:r>
            <a:endParaRPr dirty="0"/>
          </a:p>
          <a:p>
            <a:pPr marL="742950" marR="0" lvl="1" indent="-171450" algn="l" rtl="0">
              <a:lnSpc>
                <a:spcPct val="150000"/>
              </a:lnSpc>
              <a:spcBef>
                <a:spcPts val="0"/>
              </a:spcBef>
              <a:spcAft>
                <a:spcPts val="0"/>
              </a:spcAft>
              <a:buClr>
                <a:schemeClr val="dk1"/>
              </a:buClr>
              <a:buSzPts val="1800"/>
              <a:buFont typeface="Arial"/>
              <a:buNone/>
            </a:pPr>
            <a:endParaRPr i="0" u="none" strike="noStrike" cap="none" dirty="0">
              <a:solidFill>
                <a:schemeClr val="dk1"/>
              </a:solidFill>
            </a:endParaRPr>
          </a:p>
        </p:txBody>
      </p:sp>
      <p:graphicFrame>
        <p:nvGraphicFramePr>
          <p:cNvPr id="2" name="Table 2">
            <a:extLst>
              <a:ext uri="{FF2B5EF4-FFF2-40B4-BE49-F238E27FC236}">
                <a16:creationId xmlns:a16="http://schemas.microsoft.com/office/drawing/2014/main" id="{8DD0FFF4-1C8F-499F-BB5D-464FA50AE519}"/>
              </a:ext>
            </a:extLst>
          </p:cNvPr>
          <p:cNvGraphicFramePr>
            <a:graphicFrameLocks noGrp="1"/>
          </p:cNvGraphicFramePr>
          <p:nvPr>
            <p:extLst>
              <p:ext uri="{D42A27DB-BD31-4B8C-83A1-F6EECF244321}">
                <p14:modId xmlns:p14="http://schemas.microsoft.com/office/powerpoint/2010/main" val="3323676840"/>
              </p:ext>
            </p:extLst>
          </p:nvPr>
        </p:nvGraphicFramePr>
        <p:xfrm>
          <a:off x="3049985" y="1017725"/>
          <a:ext cx="5670158" cy="1549155"/>
        </p:xfrm>
        <a:graphic>
          <a:graphicData uri="http://schemas.openxmlformats.org/drawingml/2006/table">
            <a:tbl>
              <a:tblPr firstRow="1" bandRow="1">
                <a:tableStyleId>{FBCCAC56-B731-4D4C-9E43-DC0323D2DF90}</a:tableStyleId>
              </a:tblPr>
              <a:tblGrid>
                <a:gridCol w="2073593">
                  <a:extLst>
                    <a:ext uri="{9D8B030D-6E8A-4147-A177-3AD203B41FA5}">
                      <a16:colId xmlns:a16="http://schemas.microsoft.com/office/drawing/2014/main" val="13817966"/>
                    </a:ext>
                  </a:extLst>
                </a:gridCol>
                <a:gridCol w="1302527">
                  <a:extLst>
                    <a:ext uri="{9D8B030D-6E8A-4147-A177-3AD203B41FA5}">
                      <a16:colId xmlns:a16="http://schemas.microsoft.com/office/drawing/2014/main" val="560462336"/>
                    </a:ext>
                  </a:extLst>
                </a:gridCol>
                <a:gridCol w="2294038">
                  <a:extLst>
                    <a:ext uri="{9D8B030D-6E8A-4147-A177-3AD203B41FA5}">
                      <a16:colId xmlns:a16="http://schemas.microsoft.com/office/drawing/2014/main" val="3916588146"/>
                    </a:ext>
                  </a:extLst>
                </a:gridCol>
              </a:tblGrid>
              <a:tr h="343665">
                <a:tc>
                  <a:txBody>
                    <a:bodyPr/>
                    <a:lstStyle/>
                    <a:p>
                      <a:r>
                        <a:rPr lang="en-CA" dirty="0" err="1"/>
                        <a:t>scientificName</a:t>
                      </a:r>
                      <a:endParaRPr lang="en-CA" dirty="0"/>
                    </a:p>
                  </a:txBody>
                  <a:tcPr/>
                </a:tc>
                <a:tc>
                  <a:txBody>
                    <a:bodyPr/>
                    <a:lstStyle/>
                    <a:p>
                      <a:r>
                        <a:rPr lang="en-CA" dirty="0" err="1"/>
                        <a:t>scientificNameID</a:t>
                      </a:r>
                      <a:endParaRPr lang="en-CA" dirty="0"/>
                    </a:p>
                  </a:txBody>
                  <a:tcPr/>
                </a:tc>
                <a:tc>
                  <a:txBody>
                    <a:bodyPr/>
                    <a:lstStyle/>
                    <a:p>
                      <a:r>
                        <a:rPr lang="en-CA" dirty="0"/>
                        <a:t>Recorded </a:t>
                      </a:r>
                      <a:r>
                        <a:rPr lang="en-CA" dirty="0" err="1"/>
                        <a:t>sciName</a:t>
                      </a:r>
                      <a:endParaRPr lang="en-CA" dirty="0"/>
                    </a:p>
                  </a:txBody>
                  <a:tcPr/>
                </a:tc>
                <a:extLst>
                  <a:ext uri="{0D108BD9-81ED-4DB2-BD59-A6C34878D82A}">
                    <a16:rowId xmlns:a16="http://schemas.microsoft.com/office/drawing/2014/main" val="2792143353"/>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extLst>
                  <a:ext uri="{0D108BD9-81ED-4DB2-BD59-A6C34878D82A}">
                    <a16:rowId xmlns:a16="http://schemas.microsoft.com/office/drawing/2014/main" val="2496828333"/>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dirty="0" err="1"/>
                        <a:t>Eualus</a:t>
                      </a:r>
                      <a:r>
                        <a:rPr lang="en-CA" dirty="0"/>
                        <a:t> </a:t>
                      </a:r>
                      <a:r>
                        <a:rPr lang="en-CA" dirty="0" err="1"/>
                        <a:t>belcheri</a:t>
                      </a:r>
                      <a:endParaRPr lang="en-CA" dirty="0"/>
                    </a:p>
                  </a:txBody>
                  <a:tcPr/>
                </a:tc>
                <a:extLst>
                  <a:ext uri="{0D108BD9-81ED-4DB2-BD59-A6C34878D82A}">
                    <a16:rowId xmlns:a16="http://schemas.microsoft.com/office/drawing/2014/main" val="495396601"/>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dirty="0" err="1"/>
                        <a:t>Eualus</a:t>
                      </a:r>
                      <a:r>
                        <a:rPr lang="en-CA" dirty="0"/>
                        <a:t> </a:t>
                      </a:r>
                      <a:r>
                        <a:rPr lang="en-CA" dirty="0" err="1"/>
                        <a:t>belcherii</a:t>
                      </a:r>
                      <a:r>
                        <a:rPr lang="en-CA" dirty="0"/>
                        <a:t> </a:t>
                      </a:r>
                    </a:p>
                  </a:txBody>
                  <a:tcPr/>
                </a:tc>
                <a:extLst>
                  <a:ext uri="{0D108BD9-81ED-4DB2-BD59-A6C34878D82A}">
                    <a16:rowId xmlns:a16="http://schemas.microsoft.com/office/drawing/2014/main" val="1628592898"/>
                  </a:ext>
                </a:extLst>
              </a:tr>
            </a:tbl>
          </a:graphicData>
        </a:graphic>
      </p:graphicFrame>
      <p:sp>
        <p:nvSpPr>
          <p:cNvPr id="3" name="Oval 2">
            <a:extLst>
              <a:ext uri="{FF2B5EF4-FFF2-40B4-BE49-F238E27FC236}">
                <a16:creationId xmlns:a16="http://schemas.microsoft.com/office/drawing/2014/main" id="{F5CABB2A-D0E5-4463-A02D-94915DA46FF5}"/>
              </a:ext>
            </a:extLst>
          </p:cNvPr>
          <p:cNvSpPr/>
          <p:nvPr/>
        </p:nvSpPr>
        <p:spPr>
          <a:xfrm>
            <a:off x="6226628" y="2203747"/>
            <a:ext cx="1591911" cy="3631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8" name="Oval 7">
            <a:extLst>
              <a:ext uri="{FF2B5EF4-FFF2-40B4-BE49-F238E27FC236}">
                <a16:creationId xmlns:a16="http://schemas.microsoft.com/office/drawing/2014/main" id="{D69E191C-FB0F-4AC4-9A9E-1225C99AE55B}"/>
              </a:ext>
            </a:extLst>
          </p:cNvPr>
          <p:cNvSpPr/>
          <p:nvPr/>
        </p:nvSpPr>
        <p:spPr>
          <a:xfrm>
            <a:off x="6211543" y="1857297"/>
            <a:ext cx="1591911" cy="3631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p:nvPr/>
        </p:nvSpPr>
        <p:spPr>
          <a:xfrm>
            <a:off x="423857" y="919263"/>
            <a:ext cx="8525700" cy="31854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scientificName</a:t>
            </a:r>
            <a:endParaRPr dirty="0"/>
          </a:p>
          <a:p>
            <a:pPr marL="457200" marR="0" lvl="0" indent="-317500" algn="l" rtl="0">
              <a:lnSpc>
                <a:spcPct val="150000"/>
              </a:lnSpc>
              <a:spcBef>
                <a:spcPts val="0"/>
              </a:spcBef>
              <a:spcAft>
                <a:spcPts val="0"/>
              </a:spcAft>
              <a:buClr>
                <a:schemeClr val="dk1"/>
              </a:buClr>
              <a:buSzPts val="1400"/>
              <a:buChar char="●"/>
            </a:pPr>
            <a:r>
              <a:rPr lang="fr-CA" dirty="0">
                <a:solidFill>
                  <a:schemeClr val="dk1"/>
                </a:solidFill>
              </a:rPr>
              <a:t>rang taxonomique le plus bas qui peut être déterminé</a:t>
            </a:r>
            <a:endParaRPr lang="en-US"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US" i="0" u="none" strike="noStrike" cap="none" dirty="0" err="1">
                <a:solidFill>
                  <a:schemeClr val="dk1"/>
                </a:solidFill>
              </a:rPr>
              <a:t>aucun</a:t>
            </a:r>
            <a:r>
              <a:rPr lang="en-US" i="0" u="none" strike="noStrike" cap="none" dirty="0">
                <a:solidFill>
                  <a:schemeClr val="dk1"/>
                </a:solidFill>
              </a:rPr>
              <a:t> </a:t>
            </a:r>
            <a:r>
              <a:rPr lang="en-US" i="0" u="none" strike="noStrike" cap="none" dirty="0" err="1">
                <a:solidFill>
                  <a:schemeClr val="dk1"/>
                </a:solidFill>
              </a:rPr>
              <a:t>qualificatif</a:t>
            </a:r>
            <a:r>
              <a:rPr lang="en-US" i="0" u="none" strike="noStrike" cap="none" dirty="0">
                <a:solidFill>
                  <a:schemeClr val="dk1"/>
                </a:solidFill>
              </a:rPr>
              <a:t> </a:t>
            </a:r>
            <a:r>
              <a:rPr lang="en-US" i="0" u="none" strike="noStrike" cap="none" dirty="0" err="1">
                <a:solidFill>
                  <a:schemeClr val="dk1"/>
                </a:solidFill>
              </a:rPr>
              <a:t>d'identification</a:t>
            </a:r>
            <a:r>
              <a:rPr lang="en-US" i="0" u="none" strike="noStrike" cap="none" dirty="0">
                <a:solidFill>
                  <a:schemeClr val="dk1"/>
                </a:solidFill>
              </a:rPr>
              <a:t> (cf., </a:t>
            </a:r>
            <a:r>
              <a:rPr lang="en-US" i="0" u="none" strike="noStrike" cap="none" dirty="0" err="1">
                <a:solidFill>
                  <a:schemeClr val="dk1"/>
                </a:solidFill>
              </a:rPr>
              <a:t>aff</a:t>
            </a:r>
            <a:r>
              <a:rPr lang="en-US" i="0" u="none" strike="noStrike" cap="none" dirty="0">
                <a:solidFill>
                  <a:schemeClr val="dk1"/>
                </a:solidFill>
              </a:rPr>
              <a:t>.), </a:t>
            </a:r>
            <a:r>
              <a:rPr lang="en-US" i="0" u="none" strike="noStrike" cap="none" dirty="0" err="1">
                <a:solidFill>
                  <a:schemeClr val="dk1"/>
                </a:solidFill>
              </a:rPr>
              <a:t>voir</a:t>
            </a:r>
            <a:r>
              <a:rPr lang="en-US" i="0" u="none" strike="noStrike" cap="none" dirty="0">
                <a:solidFill>
                  <a:schemeClr val="dk1"/>
                </a:solidFill>
              </a:rPr>
              <a:t> </a:t>
            </a:r>
            <a:r>
              <a:rPr lang="en-US" i="0" u="none" strike="noStrike" cap="none" dirty="0" err="1">
                <a:solidFill>
                  <a:schemeClr val="dk1"/>
                </a:solidFill>
              </a:rPr>
              <a:t>identificationQualifier</a:t>
            </a:r>
            <a:endParaRPr lang="fr-CA" dirty="0"/>
          </a:p>
          <a:p>
            <a:pPr marL="457200" marR="0" lvl="0" indent="-317500" algn="l" rtl="0">
              <a:lnSpc>
                <a:spcPct val="150000"/>
              </a:lnSpc>
              <a:spcBef>
                <a:spcPts val="0"/>
              </a:spcBef>
              <a:spcAft>
                <a:spcPts val="0"/>
              </a:spcAft>
              <a:buClr>
                <a:schemeClr val="dk1"/>
              </a:buClr>
              <a:buSzPts val="1400"/>
              <a:buChar char="●"/>
            </a:pPr>
            <a:r>
              <a:rPr lang="fr-CA" dirty="0"/>
              <a:t>Pratique recommandée par OBIS: ne pas mettre le </a:t>
            </a:r>
            <a:r>
              <a:rPr lang="fr-CA" dirty="0" err="1"/>
              <a:t>authorship</a:t>
            </a:r>
            <a:r>
              <a:rPr lang="fr-CA" dirty="0"/>
              <a:t> dans cette colonne</a:t>
            </a:r>
            <a:endParaRPr lang="en-US" dirty="0"/>
          </a:p>
          <a:p>
            <a:pPr marL="0" marR="0" lvl="0" indent="0" algn="l" rtl="0">
              <a:lnSpc>
                <a:spcPct val="150000"/>
              </a:lnSpc>
              <a:spcBef>
                <a:spcPts val="0"/>
              </a:spcBef>
              <a:spcAft>
                <a:spcPts val="0"/>
              </a:spcAft>
              <a:buNone/>
            </a:pPr>
            <a:r>
              <a:rPr lang="en-US" dirty="0" err="1">
                <a:solidFill>
                  <a:schemeClr val="dk1"/>
                </a:solidFill>
              </a:rPr>
              <a:t>scientificNameID</a:t>
            </a:r>
            <a:endParaRPr lang="en-US" dirty="0"/>
          </a:p>
          <a:p>
            <a:pPr marL="457200" marR="0" lvl="0" indent="-317500" algn="l" rtl="0">
              <a:lnSpc>
                <a:spcPct val="150000"/>
              </a:lnSpc>
              <a:spcBef>
                <a:spcPts val="0"/>
              </a:spcBef>
              <a:spcAft>
                <a:spcPts val="0"/>
              </a:spcAft>
              <a:buSzPts val="1400"/>
              <a:buChar char="●"/>
            </a:pPr>
            <a:r>
              <a:rPr lang="fr-CA" i="0" u="sng" strike="noStrike" cap="none" dirty="0" err="1">
                <a:solidFill>
                  <a:schemeClr val="hlink"/>
                </a:solidFill>
                <a:hlinkClick r:id="rId3"/>
              </a:rPr>
              <a:t>WoRMS</a:t>
            </a:r>
            <a:r>
              <a:rPr lang="fr-CA" i="0" u="none" strike="noStrike" cap="none" dirty="0">
                <a:solidFill>
                  <a:schemeClr val="dk1"/>
                </a:solidFill>
              </a:rPr>
              <a:t> LSID, peu importe si le statut taxonomique est accepté ou non. Vérifiez si l'autorité et le royaume sont corrects</a:t>
            </a:r>
          </a:p>
          <a:p>
            <a:pPr marL="457200" marR="0" lvl="0" indent="-317500" algn="l" rtl="0">
              <a:lnSpc>
                <a:spcPct val="150000"/>
              </a:lnSpc>
              <a:spcBef>
                <a:spcPts val="0"/>
              </a:spcBef>
              <a:spcAft>
                <a:spcPts val="0"/>
              </a:spcAft>
              <a:buSzPts val="1400"/>
              <a:buChar char="●"/>
            </a:pPr>
            <a:r>
              <a:rPr lang="fr-CA" i="0" u="none" strike="noStrike" cap="none" dirty="0">
                <a:solidFill>
                  <a:schemeClr val="dk1"/>
                </a:solidFill>
              </a:rPr>
              <a:t>urn:lsid:marinespecies.org:taxname:141433</a:t>
            </a:r>
            <a:endParaRPr lang="fr-CA" dirty="0"/>
          </a:p>
          <a:p>
            <a:pPr marL="0" marR="0" lvl="0" indent="0" algn="l" rtl="0">
              <a:lnSpc>
                <a:spcPct val="150000"/>
              </a:lnSpc>
              <a:spcBef>
                <a:spcPts val="0"/>
              </a:spcBef>
              <a:spcAft>
                <a:spcPts val="0"/>
              </a:spcAft>
              <a:buNone/>
            </a:pPr>
            <a:r>
              <a:rPr lang="en" dirty="0">
                <a:solidFill>
                  <a:schemeClr val="dk1"/>
                </a:solidFill>
              </a:rPr>
              <a:t>Examples</a:t>
            </a:r>
            <a:endParaRPr dirty="0">
              <a:solidFill>
                <a:schemeClr val="dk1"/>
              </a:solidFill>
            </a:endParaRPr>
          </a:p>
          <a:p>
            <a:pPr marL="742950" marR="0" lvl="1" indent="-171450" algn="l" rtl="0">
              <a:lnSpc>
                <a:spcPct val="150000"/>
              </a:lnSpc>
              <a:spcBef>
                <a:spcPts val="0"/>
              </a:spcBef>
              <a:spcAft>
                <a:spcPts val="0"/>
              </a:spcAft>
              <a:buClr>
                <a:schemeClr val="dk1"/>
              </a:buClr>
              <a:buSzPts val="1800"/>
              <a:buFont typeface="Arial"/>
              <a:buNone/>
            </a:pPr>
            <a:endParaRPr i="0" u="none" strike="noStrike" cap="none" dirty="0">
              <a:solidFill>
                <a:schemeClr val="dk1"/>
              </a:solidFill>
            </a:endParaRPr>
          </a:p>
        </p:txBody>
      </p:sp>
      <p:graphicFrame>
        <p:nvGraphicFramePr>
          <p:cNvPr id="162" name="Google Shape;162;p21"/>
          <p:cNvGraphicFramePr/>
          <p:nvPr>
            <p:extLst>
              <p:ext uri="{D42A27DB-BD31-4B8C-83A1-F6EECF244321}">
                <p14:modId xmlns:p14="http://schemas.microsoft.com/office/powerpoint/2010/main" val="351989214"/>
              </p:ext>
            </p:extLst>
          </p:nvPr>
        </p:nvGraphicFramePr>
        <p:xfrm>
          <a:off x="400975" y="3803709"/>
          <a:ext cx="8431325" cy="960075"/>
        </p:xfrm>
        <a:graphic>
          <a:graphicData uri="http://schemas.openxmlformats.org/drawingml/2006/table">
            <a:tbl>
              <a:tblPr firstRow="1" bandRow="1">
                <a:noFill/>
                <a:tableStyleId>{FBCCAC56-B731-4D4C-9E43-DC0323D2DF90}</a:tableStyleId>
              </a:tblPr>
              <a:tblGrid>
                <a:gridCol w="2351800">
                  <a:extLst>
                    <a:ext uri="{9D8B030D-6E8A-4147-A177-3AD203B41FA5}">
                      <a16:colId xmlns:a16="http://schemas.microsoft.com/office/drawing/2014/main" val="20000"/>
                    </a:ext>
                  </a:extLst>
                </a:gridCol>
                <a:gridCol w="3472250">
                  <a:extLst>
                    <a:ext uri="{9D8B030D-6E8A-4147-A177-3AD203B41FA5}">
                      <a16:colId xmlns:a16="http://schemas.microsoft.com/office/drawing/2014/main" val="20001"/>
                    </a:ext>
                  </a:extLst>
                </a:gridCol>
                <a:gridCol w="2607275">
                  <a:extLst>
                    <a:ext uri="{9D8B030D-6E8A-4147-A177-3AD203B41FA5}">
                      <a16:colId xmlns:a16="http://schemas.microsoft.com/office/drawing/2014/main" val="20002"/>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identificationQualifier</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dirty="0">
                          <a:latin typeface="Montserrat"/>
                          <a:ea typeface="Montserrat"/>
                          <a:cs typeface="Montserrat"/>
                          <a:sym typeface="Montserrat"/>
                        </a:rPr>
                        <a:t>Peltodoris atromaculata</a:t>
                      </a:r>
                      <a:endParaRPr sz="900" u="none" strike="noStrike" cap="none" dirty="0">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urn:lsid:marinespecies.org:taxname:509315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dirty="0">
                          <a:latin typeface="Montserrat"/>
                          <a:ea typeface="Montserrat"/>
                          <a:cs typeface="Montserrat"/>
                          <a:sym typeface="Montserrat"/>
                        </a:rPr>
                        <a:t>Peltodoris</a:t>
                      </a:r>
                      <a:endParaRPr sz="1100" dirty="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urn:lsid:marinespecies.org:taxname:225423</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dirty="0">
                          <a:latin typeface="Montserrat"/>
                          <a:ea typeface="Montserrat"/>
                          <a:cs typeface="Montserrat"/>
                          <a:sym typeface="Montserrat"/>
                        </a:rPr>
                        <a:t>cf. atromaculata</a:t>
                      </a:r>
                      <a:endParaRPr sz="900" u="none" strike="noStrike" cap="none" dirty="0">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bl>
          </a:graphicData>
        </a:graphic>
      </p:graphicFrame>
      <p:sp>
        <p:nvSpPr>
          <p:cNvPr id="163" name="Google Shape;163;p2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ea typeface="Montserrat"/>
                <a:cs typeface="Calibri" panose="020F0502020204030204" pitchFamily="34" charset="0"/>
                <a:sym typeface="Montserrat"/>
              </a:rPr>
              <a:t>DwC Taxonomie et Identification</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0D9C5351-0ACF-4B0D-80B8-73AA3C666497}"/>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968587"/>
            <a:ext cx="7886700" cy="3622457"/>
          </a:xfrm>
          <a:prstGeom prst="rect">
            <a:avLst/>
          </a:prstGeom>
          <a:noFill/>
          <a:ln>
            <a:noFill/>
          </a:ln>
        </p:spPr>
        <p:txBody>
          <a:bodyPr spcFirstLastPara="1" wrap="square" lIns="91425" tIns="45700" rIns="91425" bIns="45700" numCol="2" anchor="t" anchorCtr="0">
            <a:noAutofit/>
          </a:bodyPr>
          <a:lstStyle/>
          <a:p>
            <a:pPr marL="228600" lvl="0" indent="0" algn="l" rtl="0">
              <a:lnSpc>
                <a:spcPct val="90000"/>
              </a:lnSpc>
              <a:spcBef>
                <a:spcPts val="0"/>
              </a:spcBef>
              <a:spcAft>
                <a:spcPts val="0"/>
              </a:spcAft>
              <a:buNone/>
            </a:pPr>
            <a:r>
              <a:rPr lang="en" dirty="0">
                <a:solidFill>
                  <a:schemeClr val="tx1"/>
                </a:solidFill>
              </a:rPr>
              <a:t>Tous les termes</a:t>
            </a:r>
            <a:endParaRPr lang="fr-CA" dirty="0">
              <a:solidFill>
                <a:schemeClr val="tx1"/>
              </a:solidFill>
            </a:endParaRPr>
          </a:p>
          <a:p>
            <a:pPr lvl="0">
              <a:spcBef>
                <a:spcPts val="500"/>
              </a:spcBef>
            </a:pPr>
            <a:r>
              <a:rPr lang="fr-CA" b="1" dirty="0" err="1">
                <a:solidFill>
                  <a:schemeClr val="tx1"/>
                </a:solidFill>
              </a:rPr>
              <a:t>occurrenceID</a:t>
            </a:r>
            <a:endParaRPr lang="fr-CA" b="1" dirty="0">
              <a:solidFill>
                <a:schemeClr val="tx1"/>
              </a:solidFill>
            </a:endParaRPr>
          </a:p>
          <a:p>
            <a:pPr lvl="0">
              <a:spcBef>
                <a:spcPts val="500"/>
              </a:spcBef>
            </a:pPr>
            <a:r>
              <a:rPr lang="en-CA" dirty="0" err="1">
                <a:solidFill>
                  <a:schemeClr val="tx1"/>
                </a:solidFill>
              </a:rPr>
              <a:t>institutionCode</a:t>
            </a:r>
            <a:endParaRPr lang="en-CA" dirty="0">
              <a:solidFill>
                <a:schemeClr val="tx1"/>
              </a:solidFill>
            </a:endParaRPr>
          </a:p>
          <a:p>
            <a:pPr lvl="0">
              <a:spcBef>
                <a:spcPts val="500"/>
              </a:spcBef>
            </a:pPr>
            <a:r>
              <a:rPr lang="en-CA" dirty="0" err="1">
                <a:solidFill>
                  <a:schemeClr val="tx1"/>
                </a:solidFill>
              </a:rPr>
              <a:t>collectionCode</a:t>
            </a:r>
            <a:r>
              <a:rPr lang="en-CA" dirty="0">
                <a:solidFill>
                  <a:schemeClr val="tx1"/>
                </a:solidFill>
              </a:rPr>
              <a:t> </a:t>
            </a:r>
          </a:p>
          <a:p>
            <a:pPr lvl="0">
              <a:spcBef>
                <a:spcPts val="500"/>
              </a:spcBef>
            </a:pPr>
            <a:r>
              <a:rPr lang="en-CA" dirty="0" err="1">
                <a:solidFill>
                  <a:schemeClr val="tx1"/>
                </a:solidFill>
              </a:rPr>
              <a:t>catalogNumber</a:t>
            </a:r>
            <a:r>
              <a:rPr lang="en-CA" dirty="0">
                <a:solidFill>
                  <a:schemeClr val="tx1"/>
                </a:solidFill>
              </a:rPr>
              <a:t> </a:t>
            </a:r>
          </a:p>
          <a:p>
            <a:pPr marL="457200" lvl="0" indent="-342900" algn="l" rtl="0">
              <a:lnSpc>
                <a:spcPct val="90000"/>
              </a:lnSpc>
              <a:spcBef>
                <a:spcPts val="0"/>
              </a:spcBef>
              <a:spcAft>
                <a:spcPts val="0"/>
              </a:spcAft>
              <a:buSzPts val="1800"/>
              <a:buChar char="●"/>
            </a:pPr>
            <a:r>
              <a:rPr lang="en" b="1" dirty="0">
                <a:solidFill>
                  <a:schemeClr val="tx1"/>
                </a:solidFill>
              </a:rPr>
              <a:t>occurrenceStatus</a:t>
            </a:r>
          </a:p>
          <a:p>
            <a:pPr lvl="0">
              <a:spcBef>
                <a:spcPts val="0"/>
              </a:spcBef>
            </a:pPr>
            <a:r>
              <a:rPr lang="en-CA" dirty="0" err="1">
                <a:solidFill>
                  <a:schemeClr val="tx1"/>
                </a:solidFill>
              </a:rPr>
              <a:t>organismQuantity</a:t>
            </a:r>
            <a:r>
              <a:rPr lang="en-CA" dirty="0">
                <a:solidFill>
                  <a:schemeClr val="tx1"/>
                </a:solidFill>
              </a:rPr>
              <a:t> </a:t>
            </a:r>
          </a:p>
          <a:p>
            <a:pPr lvl="0">
              <a:spcBef>
                <a:spcPts val="0"/>
              </a:spcBef>
            </a:pPr>
            <a:r>
              <a:rPr lang="en-CA" dirty="0" err="1">
                <a:solidFill>
                  <a:schemeClr val="tx1"/>
                </a:solidFill>
              </a:rPr>
              <a:t>organismQuantityType</a:t>
            </a:r>
            <a:endParaRPr lang="en-CA" dirty="0">
              <a:solidFill>
                <a:schemeClr val="tx1"/>
              </a:solidFill>
            </a:endParaRPr>
          </a:p>
          <a:p>
            <a:pPr lvl="0">
              <a:spcBef>
                <a:spcPts val="0"/>
              </a:spcBef>
            </a:pPr>
            <a:r>
              <a:rPr lang="en-CA" dirty="0" err="1">
                <a:solidFill>
                  <a:schemeClr val="tx1"/>
                </a:solidFill>
              </a:rPr>
              <a:t>catalogNumber</a:t>
            </a:r>
            <a:r>
              <a:rPr lang="en-CA" dirty="0">
                <a:solidFill>
                  <a:schemeClr val="tx1"/>
                </a:solidFill>
              </a:rPr>
              <a:t> </a:t>
            </a:r>
          </a:p>
          <a:p>
            <a:pPr lvl="0">
              <a:spcBef>
                <a:spcPts val="0"/>
              </a:spcBef>
            </a:pPr>
            <a:r>
              <a:rPr lang="en-CA" dirty="0">
                <a:solidFill>
                  <a:schemeClr val="tx1"/>
                </a:solidFill>
              </a:rPr>
              <a:t>preparations </a:t>
            </a:r>
          </a:p>
          <a:p>
            <a:pPr lvl="0">
              <a:spcBef>
                <a:spcPts val="0"/>
              </a:spcBef>
            </a:pPr>
            <a:r>
              <a:rPr lang="en-CA" dirty="0" err="1">
                <a:solidFill>
                  <a:schemeClr val="tx1"/>
                </a:solidFill>
              </a:rPr>
              <a:t>typeStatus</a:t>
            </a:r>
            <a:r>
              <a:rPr lang="en-CA" dirty="0">
                <a:solidFill>
                  <a:schemeClr val="tx1"/>
                </a:solidFill>
              </a:rPr>
              <a:t> </a:t>
            </a:r>
          </a:p>
          <a:p>
            <a:pPr lvl="0">
              <a:spcBef>
                <a:spcPts val="0"/>
              </a:spcBef>
            </a:pPr>
            <a:r>
              <a:rPr lang="en-CA" dirty="0" err="1">
                <a:solidFill>
                  <a:schemeClr val="tx1"/>
                </a:solidFill>
              </a:rPr>
              <a:t>associatedMedia</a:t>
            </a:r>
            <a:endParaRPr lang="en-CA" dirty="0">
              <a:solidFill>
                <a:schemeClr val="tx1"/>
              </a:solidFill>
            </a:endParaRPr>
          </a:p>
          <a:p>
            <a:pPr lvl="0">
              <a:spcBef>
                <a:spcPts val="0"/>
              </a:spcBef>
            </a:pPr>
            <a:r>
              <a:rPr lang="en-CA" dirty="0" err="1">
                <a:solidFill>
                  <a:schemeClr val="tx1"/>
                </a:solidFill>
              </a:rPr>
              <a:t>associatedReferences</a:t>
            </a:r>
            <a:endParaRPr lang="en-CA" dirty="0">
              <a:solidFill>
                <a:schemeClr val="tx1"/>
              </a:solidFill>
            </a:endParaRPr>
          </a:p>
          <a:p>
            <a:pPr marL="114300" lvl="0" indent="0">
              <a:spcBef>
                <a:spcPts val="0"/>
              </a:spcBef>
              <a:buNone/>
            </a:pPr>
            <a:r>
              <a:rPr lang="en-CA" dirty="0">
                <a:solidFill>
                  <a:schemeClr val="tx1"/>
                </a:solidFill>
              </a:rPr>
              <a:t> </a:t>
            </a:r>
          </a:p>
          <a:p>
            <a:pPr lvl="0">
              <a:spcBef>
                <a:spcPts val="0"/>
              </a:spcBef>
            </a:pPr>
            <a:r>
              <a:rPr lang="en-CA" dirty="0" err="1">
                <a:solidFill>
                  <a:schemeClr val="tx1"/>
                </a:solidFill>
              </a:rPr>
              <a:t>associatedSequences</a:t>
            </a:r>
            <a:endParaRPr lang="en-CA" dirty="0">
              <a:solidFill>
                <a:schemeClr val="tx1"/>
              </a:solidFill>
            </a:endParaRPr>
          </a:p>
          <a:p>
            <a:pPr lvl="0">
              <a:spcBef>
                <a:spcPts val="0"/>
              </a:spcBef>
            </a:pPr>
            <a:r>
              <a:rPr lang="en-CA" dirty="0" err="1">
                <a:solidFill>
                  <a:schemeClr val="tx1"/>
                </a:solidFill>
              </a:rPr>
              <a:t>associatedTaxa</a:t>
            </a:r>
            <a:r>
              <a:rPr lang="en-CA" dirty="0">
                <a:solidFill>
                  <a:schemeClr val="tx1"/>
                </a:solidFill>
              </a:rPr>
              <a:t> </a:t>
            </a:r>
          </a:p>
          <a:p>
            <a:pPr lvl="0">
              <a:spcBef>
                <a:spcPts val="0"/>
              </a:spcBef>
            </a:pPr>
            <a:r>
              <a:rPr lang="en-CA" dirty="0">
                <a:solidFill>
                  <a:schemeClr val="tx1"/>
                </a:solidFill>
              </a:rPr>
              <a:t>sex </a:t>
            </a:r>
          </a:p>
          <a:p>
            <a:pPr lvl="0">
              <a:spcBef>
                <a:spcPts val="0"/>
              </a:spcBef>
            </a:pPr>
            <a:r>
              <a:rPr lang="en-CA" dirty="0" err="1">
                <a:solidFill>
                  <a:schemeClr val="tx1"/>
                </a:solidFill>
              </a:rPr>
              <a:t>lifeStage</a:t>
            </a:r>
            <a:r>
              <a:rPr lang="en-CA" dirty="0">
                <a:solidFill>
                  <a:schemeClr val="tx1"/>
                </a:solidFill>
              </a:rPr>
              <a:t> </a:t>
            </a:r>
          </a:p>
          <a:p>
            <a:pPr lvl="0">
              <a:spcBef>
                <a:spcPts val="0"/>
              </a:spcBef>
            </a:pPr>
            <a:r>
              <a:rPr lang="en-CA" dirty="0">
                <a:solidFill>
                  <a:schemeClr val="tx1"/>
                </a:solidFill>
              </a:rPr>
              <a:t>behavior </a:t>
            </a:r>
          </a:p>
          <a:p>
            <a:pPr lvl="0">
              <a:spcBef>
                <a:spcPts val="0"/>
              </a:spcBef>
            </a:pPr>
            <a:r>
              <a:rPr lang="en-CA" dirty="0" err="1">
                <a:solidFill>
                  <a:schemeClr val="tx1"/>
                </a:solidFill>
              </a:rPr>
              <a:t>occurrenceRemarks</a:t>
            </a:r>
            <a:r>
              <a:rPr lang="en-CA" dirty="0">
                <a:solidFill>
                  <a:schemeClr val="tx1"/>
                </a:solidFill>
              </a:rPr>
              <a:t> </a:t>
            </a:r>
          </a:p>
          <a:p>
            <a:pPr lvl="0">
              <a:spcBef>
                <a:spcPts val="0"/>
              </a:spcBef>
            </a:pPr>
            <a:r>
              <a:rPr lang="en-CA" dirty="0" err="1">
                <a:solidFill>
                  <a:schemeClr val="tx1"/>
                </a:solidFill>
              </a:rPr>
              <a:t>recordedBy</a:t>
            </a:r>
            <a:r>
              <a:rPr lang="en-CA" dirty="0">
                <a:solidFill>
                  <a:schemeClr val="tx1"/>
                </a:solidFill>
              </a:rPr>
              <a:t> </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Calibri" panose="020F0502020204030204" pitchFamily="34" charset="0"/>
                <a:ea typeface="Montserrat"/>
                <a:cs typeface="Calibri" panose="020F0502020204030204" pitchFamily="34" charset="0"/>
                <a:sym typeface="Montserrat"/>
              </a:rPr>
              <a:t>DwC information sur les </a:t>
            </a:r>
            <a:r>
              <a:rPr lang="en" b="1" dirty="0">
                <a:solidFill>
                  <a:srgbClr val="1E3566"/>
                </a:solidFill>
                <a:latin typeface="Calibri" panose="020F0502020204030204" pitchFamily="34" charset="0"/>
                <a:cs typeface="Calibri" panose="020F0502020204030204" pitchFamily="34" charset="0"/>
                <a:sym typeface="Montserrat"/>
              </a:rPr>
              <a:t>Occurences</a:t>
            </a:r>
            <a:endParaRPr b="1" dirty="0" err="1">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pic>
        <p:nvPicPr>
          <p:cNvPr id="21" name="Picture 20">
            <a:extLst>
              <a:ext uri="{FF2B5EF4-FFF2-40B4-BE49-F238E27FC236}">
                <a16:creationId xmlns:a16="http://schemas.microsoft.com/office/drawing/2014/main" id="{9FBCD6C3-BAB0-46B9-B338-963833174F2B}"/>
              </a:ext>
            </a:extLst>
          </p:cNvPr>
          <p:cNvPicPr>
            <a:picLocks noChangeAspect="1"/>
          </p:cNvPicPr>
          <p:nvPr/>
        </p:nvPicPr>
        <p:blipFill>
          <a:blip r:embed="rId4"/>
          <a:stretch>
            <a:fillRect/>
          </a:stretch>
        </p:blipFill>
        <p:spPr>
          <a:xfrm>
            <a:off x="3806614" y="3446866"/>
            <a:ext cx="4572003" cy="7280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3"/>
          <p:cNvSpPr txBox="1">
            <a:spLocks noGrp="1"/>
          </p:cNvSpPr>
          <p:nvPr>
            <p:ph type="body" idx="1"/>
          </p:nvPr>
        </p:nvSpPr>
        <p:spPr>
          <a:xfrm>
            <a:off x="541564" y="1151505"/>
            <a:ext cx="7886700" cy="3263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 sz="1400" dirty="0">
                <a:solidFill>
                  <a:schemeClr val="tx1"/>
                </a:solidFill>
              </a:rPr>
              <a:t>Terme: </a:t>
            </a:r>
            <a:r>
              <a:rPr lang="en" sz="1400" b="1" dirty="0">
                <a:solidFill>
                  <a:schemeClr val="tx1"/>
                </a:solidFill>
              </a:rPr>
              <a:t>basisOfRecord</a:t>
            </a:r>
            <a:endParaRPr sz="1400" b="1" dirty="0">
              <a:solidFill>
                <a:schemeClr val="tx1"/>
              </a:solidFill>
            </a:endParaRPr>
          </a:p>
          <a:p>
            <a:pPr marL="457200" lvl="0" indent="-317500" algn="l" rtl="0">
              <a:lnSpc>
                <a:spcPct val="90000"/>
              </a:lnSpc>
              <a:spcBef>
                <a:spcPts val="500"/>
              </a:spcBef>
              <a:spcAft>
                <a:spcPts val="0"/>
              </a:spcAft>
              <a:buSzPts val="1400"/>
              <a:buChar char="●"/>
            </a:pPr>
            <a:endParaRPr lang="en" sz="1400" b="1" dirty="0">
              <a:solidFill>
                <a:schemeClr val="tx1"/>
              </a:solidFill>
            </a:endParaRPr>
          </a:p>
          <a:p>
            <a:pPr marL="457200" lvl="0" indent="-317500" algn="l" rtl="0">
              <a:lnSpc>
                <a:spcPct val="90000"/>
              </a:lnSpc>
              <a:spcBef>
                <a:spcPts val="500"/>
              </a:spcBef>
              <a:spcAft>
                <a:spcPts val="0"/>
              </a:spcAft>
              <a:buSzPts val="1400"/>
              <a:buChar char="●"/>
            </a:pPr>
            <a:r>
              <a:rPr lang="en" sz="1400" b="1" dirty="0">
                <a:solidFill>
                  <a:schemeClr val="tx1"/>
                </a:solidFill>
              </a:rPr>
              <a:t>PreservedSpecimen</a:t>
            </a:r>
            <a:r>
              <a:rPr lang="en" sz="1400" dirty="0">
                <a:solidFill>
                  <a:schemeClr val="tx1"/>
                </a:solidFill>
              </a:rPr>
              <a:t>: </a:t>
            </a:r>
            <a:r>
              <a:rPr lang="fr-CA" sz="1400" dirty="0">
                <a:solidFill>
                  <a:schemeClr val="tx1"/>
                </a:solidFill>
              </a:rPr>
              <a:t>lorsque le spécimen est déposé dans une collection (veuillez ajouter </a:t>
            </a:r>
            <a:r>
              <a:rPr lang="fr-CA" sz="1400" dirty="0" err="1">
                <a:solidFill>
                  <a:schemeClr val="tx1"/>
                </a:solidFill>
              </a:rPr>
              <a:t>institutionCode</a:t>
            </a:r>
            <a:r>
              <a:rPr lang="fr-CA" sz="1400" dirty="0">
                <a:solidFill>
                  <a:schemeClr val="tx1"/>
                </a:solidFill>
              </a:rPr>
              <a:t>, </a:t>
            </a:r>
            <a:r>
              <a:rPr lang="fr-CA" sz="1400" dirty="0" err="1">
                <a:solidFill>
                  <a:schemeClr val="tx1"/>
                </a:solidFill>
              </a:rPr>
              <a:t>collectionCode</a:t>
            </a:r>
            <a:r>
              <a:rPr lang="fr-CA" sz="1400" dirty="0">
                <a:solidFill>
                  <a:schemeClr val="tx1"/>
                </a:solidFill>
              </a:rPr>
              <a:t> et </a:t>
            </a:r>
            <a:r>
              <a:rPr lang="fr-CA" sz="1400" dirty="0" err="1">
                <a:solidFill>
                  <a:schemeClr val="tx1"/>
                </a:solidFill>
              </a:rPr>
              <a:t>CatalogNumber</a:t>
            </a:r>
            <a:r>
              <a:rPr lang="fr-CA" sz="1400" dirty="0">
                <a:solidFill>
                  <a:schemeClr val="tx1"/>
                </a:solidFill>
              </a:rPr>
              <a:t>)</a:t>
            </a:r>
            <a:endParaRPr lang="en" sz="1400" dirty="0">
              <a:solidFill>
                <a:schemeClr val="tx1"/>
              </a:solidFill>
            </a:endParaRPr>
          </a:p>
          <a:p>
            <a:pPr marL="457200" lvl="0" indent="-317500" algn="l" rtl="0">
              <a:lnSpc>
                <a:spcPct val="90000"/>
              </a:lnSpc>
              <a:spcBef>
                <a:spcPts val="500"/>
              </a:spcBef>
              <a:spcAft>
                <a:spcPts val="0"/>
              </a:spcAft>
              <a:buSzPts val="1400"/>
              <a:buChar char="●"/>
            </a:pPr>
            <a:r>
              <a:rPr lang="en-US" sz="1400" b="1" dirty="0" err="1">
                <a:solidFill>
                  <a:schemeClr val="tx1"/>
                </a:solidFill>
              </a:rPr>
              <a:t>FossilSpecimen</a:t>
            </a:r>
            <a:r>
              <a:rPr lang="en-US" sz="1400" dirty="0">
                <a:solidFill>
                  <a:schemeClr val="tx1"/>
                </a:solidFill>
              </a:rPr>
              <a:t>: </a:t>
            </a:r>
            <a:r>
              <a:rPr lang="fr-CA" sz="1400" dirty="0">
                <a:solidFill>
                  <a:schemeClr val="tx1"/>
                </a:solidFill>
              </a:rPr>
              <a:t>important de distinguer la date de collecte de la période géologique</a:t>
            </a:r>
            <a:endParaRPr lang="en-US" sz="1400" dirty="0">
              <a:solidFill>
                <a:schemeClr val="tx1"/>
              </a:solidFill>
            </a:endParaRPr>
          </a:p>
          <a:p>
            <a:pPr marL="457200" lvl="0" indent="-317500" algn="l" rtl="0">
              <a:lnSpc>
                <a:spcPct val="90000"/>
              </a:lnSpc>
              <a:spcBef>
                <a:spcPts val="500"/>
              </a:spcBef>
              <a:spcAft>
                <a:spcPts val="0"/>
              </a:spcAft>
              <a:buSzPts val="1400"/>
              <a:buChar char="●"/>
            </a:pPr>
            <a:r>
              <a:rPr lang="en" sz="1400" b="1" dirty="0">
                <a:solidFill>
                  <a:schemeClr val="tx1"/>
                </a:solidFill>
              </a:rPr>
              <a:t>LivingSpecimen</a:t>
            </a:r>
            <a:r>
              <a:rPr lang="en" sz="1400" dirty="0">
                <a:solidFill>
                  <a:schemeClr val="tx1"/>
                </a:solidFill>
              </a:rPr>
              <a:t>: </a:t>
            </a:r>
            <a:r>
              <a:rPr lang="fr-CA" sz="1400" dirty="0">
                <a:solidFill>
                  <a:schemeClr val="tx1"/>
                </a:solidFill>
              </a:rPr>
              <a:t>un spécimen vivant intentionnellement conservé / cultivé, par ex. dans un aquarium ou une collection de culture</a:t>
            </a:r>
            <a:endParaRPr lang="en" sz="1400" dirty="0">
              <a:solidFill>
                <a:schemeClr val="tx1"/>
              </a:solidFill>
            </a:endParaRPr>
          </a:p>
          <a:p>
            <a:pPr marL="457200" lvl="0" indent="-317500" algn="l" rtl="0">
              <a:lnSpc>
                <a:spcPct val="90000"/>
              </a:lnSpc>
              <a:spcBef>
                <a:spcPts val="500"/>
              </a:spcBef>
              <a:spcAft>
                <a:spcPts val="0"/>
              </a:spcAft>
              <a:buSzPts val="1400"/>
              <a:buChar char="●"/>
            </a:pPr>
            <a:r>
              <a:rPr lang="en" sz="1400" b="1" dirty="0">
                <a:solidFill>
                  <a:schemeClr val="tx1"/>
                </a:solidFill>
              </a:rPr>
              <a:t>HumanObservation</a:t>
            </a:r>
            <a:r>
              <a:rPr lang="en" sz="1400" dirty="0">
                <a:solidFill>
                  <a:schemeClr val="tx1"/>
                </a:solidFill>
              </a:rPr>
              <a:t>:</a:t>
            </a:r>
            <a:r>
              <a:rPr lang="fr-CA" sz="1400" dirty="0">
                <a:solidFill>
                  <a:schemeClr val="tx1"/>
                </a:solidFill>
              </a:rPr>
              <a:t> par exemple. observation d'oiseaux, échantillon benthique mais les spécimens ont été jetés après le comptage</a:t>
            </a:r>
            <a:endParaRPr lang="en" sz="1400" dirty="0">
              <a:solidFill>
                <a:schemeClr val="tx1"/>
              </a:solidFill>
            </a:endParaRPr>
          </a:p>
          <a:p>
            <a:pPr marL="457200" lvl="0" indent="-317500" algn="l" rtl="0">
              <a:lnSpc>
                <a:spcPct val="90000"/>
              </a:lnSpc>
              <a:spcBef>
                <a:spcPts val="500"/>
              </a:spcBef>
              <a:spcAft>
                <a:spcPts val="0"/>
              </a:spcAft>
              <a:buSzPts val="1400"/>
              <a:buChar char="●"/>
            </a:pPr>
            <a:r>
              <a:rPr lang="en" sz="1400" b="1" dirty="0">
                <a:solidFill>
                  <a:schemeClr val="tx1"/>
                </a:solidFill>
              </a:rPr>
              <a:t>MachineObservation</a:t>
            </a:r>
            <a:r>
              <a:rPr lang="en" sz="1400" dirty="0">
                <a:solidFill>
                  <a:schemeClr val="tx1"/>
                </a:solidFill>
              </a:rPr>
              <a:t>: </a:t>
            </a:r>
            <a:r>
              <a:rPr lang="fr-CA" sz="1400" dirty="0">
                <a:solidFill>
                  <a:schemeClr val="tx1"/>
                </a:solidFill>
              </a:rPr>
              <a:t>capteurs, par ex. Séquenceurs ADN, reconnaissance d'images</a:t>
            </a:r>
          </a:p>
          <a:p>
            <a:pPr marL="139700" lvl="0" indent="0" algn="l" rtl="0">
              <a:lnSpc>
                <a:spcPct val="90000"/>
              </a:lnSpc>
              <a:spcBef>
                <a:spcPts val="500"/>
              </a:spcBef>
              <a:spcAft>
                <a:spcPts val="0"/>
              </a:spcAft>
              <a:buSzPts val="1400"/>
              <a:buNone/>
            </a:pPr>
            <a:endParaRPr lang="fr-CA" sz="1400" b="1" dirty="0">
              <a:solidFill>
                <a:schemeClr val="tx1"/>
              </a:solidFill>
            </a:endParaRPr>
          </a:p>
          <a:p>
            <a:pPr marL="139700" lvl="0" indent="0" algn="l" rtl="0">
              <a:lnSpc>
                <a:spcPct val="90000"/>
              </a:lnSpc>
              <a:spcBef>
                <a:spcPts val="500"/>
              </a:spcBef>
              <a:spcAft>
                <a:spcPts val="0"/>
              </a:spcAft>
              <a:buSzPts val="1400"/>
              <a:buNone/>
            </a:pPr>
            <a:r>
              <a:rPr lang="en" sz="1400" dirty="0">
                <a:solidFill>
                  <a:schemeClr val="tx1"/>
                </a:solidFill>
              </a:rPr>
              <a:t>Terme: </a:t>
            </a:r>
            <a:r>
              <a:rPr lang="en" sz="1400" b="1" dirty="0">
                <a:solidFill>
                  <a:schemeClr val="tx1"/>
                </a:solidFill>
              </a:rPr>
              <a:t>occurrenceStatus</a:t>
            </a:r>
            <a:endParaRPr lang="fr-CA" sz="1400" dirty="0">
              <a:solidFill>
                <a:schemeClr val="tx1"/>
              </a:solidFill>
            </a:endParaRPr>
          </a:p>
          <a:p>
            <a:pPr marL="457200" lvl="0" indent="-317500" algn="l" rtl="0">
              <a:lnSpc>
                <a:spcPct val="90000"/>
              </a:lnSpc>
              <a:spcBef>
                <a:spcPts val="500"/>
              </a:spcBef>
              <a:spcAft>
                <a:spcPts val="0"/>
              </a:spcAft>
              <a:buSzPts val="1400"/>
              <a:buChar char="●"/>
            </a:pPr>
            <a:r>
              <a:rPr lang="fr-CA" sz="1400" dirty="0">
                <a:solidFill>
                  <a:schemeClr val="tx1"/>
                </a:solidFill>
              </a:rPr>
              <a:t>Présent (</a:t>
            </a:r>
            <a:r>
              <a:rPr lang="fr-CA" sz="1400" dirty="0" err="1">
                <a:solidFill>
                  <a:schemeClr val="tx1"/>
                </a:solidFill>
              </a:rPr>
              <a:t>individualCount</a:t>
            </a:r>
            <a:r>
              <a:rPr lang="fr-CA" sz="1400" dirty="0">
                <a:solidFill>
                  <a:schemeClr val="tx1"/>
                </a:solidFill>
              </a:rPr>
              <a:t> = 1 ou +)  ou absent (</a:t>
            </a:r>
            <a:r>
              <a:rPr lang="fr-CA" sz="1400" dirty="0" err="1">
                <a:solidFill>
                  <a:schemeClr val="tx1"/>
                </a:solidFill>
              </a:rPr>
              <a:t>individualCount</a:t>
            </a:r>
            <a:r>
              <a:rPr lang="fr-CA" sz="1400" dirty="0">
                <a:solidFill>
                  <a:schemeClr val="tx1"/>
                </a:solidFill>
              </a:rPr>
              <a:t> = 0)</a:t>
            </a:r>
            <a:endParaRPr sz="1400" dirty="0">
              <a:solidFill>
                <a:schemeClr val="tx1"/>
              </a:solidFill>
            </a:endParaRPr>
          </a:p>
        </p:txBody>
      </p:sp>
      <p:sp>
        <p:nvSpPr>
          <p:cNvPr id="175" name="Google Shape;175;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Calibri" panose="020F0502020204030204" pitchFamily="34" charset="0"/>
                <a:cs typeface="Calibri" panose="020F0502020204030204" pitchFamily="34" charset="0"/>
                <a:sym typeface="Montserrat"/>
              </a:rPr>
              <a:t>DwC Occurence - basisOfRecord</a:t>
            </a:r>
            <a:endParaRPr b="1" dirty="0">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8D10D598-FD32-45EA-8931-213D7916C27D}"/>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1327644"/>
            <a:ext cx="7886700" cy="3263400"/>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0"/>
              </a:spcBef>
              <a:spcAft>
                <a:spcPts val="0"/>
              </a:spcAft>
              <a:buNone/>
            </a:pPr>
            <a:r>
              <a:rPr lang="en" dirty="0">
                <a:solidFill>
                  <a:schemeClr val="tx1"/>
                </a:solidFill>
              </a:rPr>
              <a:t>Termes</a:t>
            </a:r>
            <a:endParaRPr dirty="0">
              <a:solidFill>
                <a:schemeClr val="tx1"/>
              </a:solidFill>
            </a:endParaRPr>
          </a:p>
          <a:p>
            <a:pPr marL="457200" lvl="0" indent="-342900" algn="l" rtl="0">
              <a:lnSpc>
                <a:spcPct val="90000"/>
              </a:lnSpc>
              <a:spcBef>
                <a:spcPts val="500"/>
              </a:spcBef>
              <a:spcAft>
                <a:spcPts val="0"/>
              </a:spcAft>
              <a:buSzPts val="1800"/>
              <a:buChar char="●"/>
            </a:pPr>
            <a:r>
              <a:rPr lang="en" b="1" dirty="0">
                <a:solidFill>
                  <a:schemeClr val="tx1"/>
                </a:solidFill>
              </a:rPr>
              <a:t>basisOfRecord </a:t>
            </a:r>
          </a:p>
          <a:p>
            <a:pPr marL="457200" lvl="0" indent="-342900" algn="l" rtl="0">
              <a:lnSpc>
                <a:spcPct val="90000"/>
              </a:lnSpc>
              <a:spcBef>
                <a:spcPts val="500"/>
              </a:spcBef>
              <a:spcAft>
                <a:spcPts val="0"/>
              </a:spcAft>
              <a:buSzPts val="1800"/>
              <a:buChar char="●"/>
            </a:pPr>
            <a:r>
              <a:rPr lang="en-CA" dirty="0" err="1">
                <a:solidFill>
                  <a:schemeClr val="tx1"/>
                </a:solidFill>
              </a:rPr>
              <a:t>institutionCode</a:t>
            </a:r>
            <a:endParaRPr lang="en-CA" dirty="0">
              <a:solidFill>
                <a:schemeClr val="tx1"/>
              </a:solidFill>
            </a:endParaRPr>
          </a:p>
          <a:p>
            <a:pPr lvl="0">
              <a:spcBef>
                <a:spcPts val="0"/>
              </a:spcBef>
            </a:pPr>
            <a:r>
              <a:rPr lang="en-CA" dirty="0" err="1">
                <a:solidFill>
                  <a:schemeClr val="tx1"/>
                </a:solidFill>
              </a:rPr>
              <a:t>collectionCode</a:t>
            </a:r>
            <a:endParaRPr lang="en-CA" dirty="0">
              <a:solidFill>
                <a:schemeClr val="tx1"/>
              </a:solidFill>
            </a:endParaRPr>
          </a:p>
          <a:p>
            <a:pPr lvl="0">
              <a:spcBef>
                <a:spcPts val="0"/>
              </a:spcBef>
            </a:pPr>
            <a:r>
              <a:rPr lang="en-CA" dirty="0" err="1">
                <a:solidFill>
                  <a:schemeClr val="tx1"/>
                </a:solidFill>
              </a:rPr>
              <a:t>catalogNumber</a:t>
            </a:r>
            <a:endParaRPr lang="en-CA" dirty="0">
              <a:solidFill>
                <a:schemeClr val="tx1"/>
              </a:solidFill>
            </a:endParaRPr>
          </a:p>
          <a:p>
            <a:pPr lvl="0">
              <a:spcBef>
                <a:spcPts val="0"/>
              </a:spcBef>
            </a:pPr>
            <a:r>
              <a:rPr lang="en-CA" dirty="0" err="1">
                <a:solidFill>
                  <a:schemeClr val="tx1"/>
                </a:solidFill>
              </a:rPr>
              <a:t>bibliographicCitation</a:t>
            </a:r>
            <a:endParaRPr lang="en-CA" dirty="0">
              <a:solidFill>
                <a:schemeClr val="tx1"/>
              </a:solidFill>
            </a:endParaRPr>
          </a:p>
          <a:p>
            <a:pPr lvl="0">
              <a:spcBef>
                <a:spcPts val="0"/>
              </a:spcBef>
            </a:pPr>
            <a:r>
              <a:rPr lang="en-CA" dirty="0">
                <a:solidFill>
                  <a:schemeClr val="tx1"/>
                </a:solidFill>
              </a:rPr>
              <a:t>modified</a:t>
            </a:r>
          </a:p>
          <a:p>
            <a:pPr lvl="0">
              <a:spcBef>
                <a:spcPts val="0"/>
              </a:spcBef>
            </a:pPr>
            <a:r>
              <a:rPr lang="en" dirty="0">
                <a:solidFill>
                  <a:schemeClr val="tx1"/>
                </a:solidFill>
              </a:rPr>
              <a:t>dataGeneralizations</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Calibri" panose="020F0502020204030204" pitchFamily="34" charset="0"/>
                <a:cs typeface="Calibri" panose="020F0502020204030204" pitchFamily="34" charset="0"/>
                <a:sym typeface="Montserrat"/>
              </a:rPr>
              <a:t>DwC Occurrence – Informations sur les enregistrements</a:t>
            </a:r>
            <a:endParaRPr b="1" dirty="0" err="1">
              <a:solidFill>
                <a:srgbClr val="1E3566"/>
              </a:solidFill>
              <a:latin typeface="Calibri" panose="020F0502020204030204" pitchFamily="34" charset="0"/>
              <a:cs typeface="Calibri" panose="020F0502020204030204" pitchFamily="34" charset="0"/>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extLst>
      <p:ext uri="{BB962C8B-B14F-4D97-AF65-F5344CB8AC3E}">
        <p14:creationId xmlns:p14="http://schemas.microsoft.com/office/powerpoint/2010/main" val="112189313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3889</TotalTime>
  <Words>5003</Words>
  <Application>Microsoft Office PowerPoint</Application>
  <PresentationFormat>Affichage à l'écran (16:9)</PresentationFormat>
  <Paragraphs>421</Paragraphs>
  <Slides>21</Slides>
  <Notes>21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21</vt:i4>
      </vt:variant>
    </vt:vector>
  </HeadingPairs>
  <TitlesOfParts>
    <vt:vector size="28" baseType="lpstr">
      <vt:lpstr>Calibri</vt:lpstr>
      <vt:lpstr>Courier</vt:lpstr>
      <vt:lpstr>Montserrat</vt:lpstr>
      <vt:lpstr>Lato Light</vt:lpstr>
      <vt:lpstr>Arial</vt:lpstr>
      <vt:lpstr>Google Sans</vt:lpstr>
      <vt:lpstr>Simple Light</vt:lpstr>
      <vt:lpstr> Darwin Core </vt:lpstr>
      <vt:lpstr>DarwinCore</vt:lpstr>
      <vt:lpstr>DwC and OBIS – Termes recquis</vt:lpstr>
      <vt:lpstr>Présentation PowerPoint</vt:lpstr>
      <vt:lpstr>DwC Taxonomie et Identification</vt:lpstr>
      <vt:lpstr>DwC Taxonomie et Identification</vt:lpstr>
      <vt:lpstr>DwC information sur les Occurences</vt:lpstr>
      <vt:lpstr>DwC Occurence - basisOfRecord</vt:lpstr>
      <vt:lpstr>DwC Occurrence – Informations sur les enregistrements</vt:lpstr>
      <vt:lpstr>DwC – Termes liés à la location</vt:lpstr>
      <vt:lpstr>DwC – Location (emplacement)</vt:lpstr>
      <vt:lpstr>Location (emplacement)</vt:lpstr>
      <vt:lpstr>Location (emplacement)</vt:lpstr>
      <vt:lpstr>Location (emplacement)</vt:lpstr>
      <vt:lpstr>DwC – Event (Évènnement)</vt:lpstr>
      <vt:lpstr>DwC Event - Time (temps)</vt:lpstr>
      <vt:lpstr>DwC Event - Time (temps)</vt:lpstr>
      <vt:lpstr>Occurrence vs événement - Relevé au chalut</vt:lpstr>
      <vt:lpstr>Occurrence vs événement</vt:lpstr>
      <vt:lpstr>DwC - Ressources</vt:lpstr>
      <vt:lpstr>DarwinCore Quiz!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Darwin Core </dc:title>
  <cp:lastModifiedBy>Pauline Chauvet</cp:lastModifiedBy>
  <cp:revision>144</cp:revision>
  <dcterms:modified xsi:type="dcterms:W3CDTF">2021-03-18T14:36:45Z</dcterms:modified>
</cp:coreProperties>
</file>